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0" r:id="rId17"/>
    <p:sldId id="272" r:id="rId18"/>
    <p:sldId id="282" r:id="rId19"/>
    <p:sldId id="273" r:id="rId20"/>
    <p:sldId id="274" r:id="rId21"/>
    <p:sldId id="275" r:id="rId22"/>
    <p:sldId id="276" r:id="rId23"/>
    <p:sldId id="277" r:id="rId24"/>
    <p:sldId id="278" r:id="rId25"/>
    <p:sldId id="279" r:id="rId26"/>
    <p:sldId id="280" r:id="rId27"/>
    <p:sldId id="281"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5" d="100"/>
          <a:sy n="65" d="100"/>
        </p:scale>
        <p:origin x="-1452"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16" name="Slide Number Placeholder 15"/>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7" name="Footer Placeholder 16"/>
          <p:cNvSpPr>
            <a:spLocks noGrp="1"/>
          </p:cNvSpPr>
          <p:nvPr>
            <p:ph type="ftr" sz="quarter" idx="12"/>
          </p:nvPr>
        </p:nvSpPr>
        <p:spPr/>
        <p:txBody>
          <a:bodyPr/>
          <a:lstStyle/>
          <a:p>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15" name="Slide Number Placeholder 14"/>
          <p:cNvSpPr>
            <a:spLocks noGrp="1"/>
          </p:cNvSpPr>
          <p:nvPr>
            <p:ph type="sldNum" sz="quarter" idx="15"/>
          </p:nvPr>
        </p:nvSpPr>
        <p:spPr/>
        <p:txBody>
          <a:bodyPr/>
          <a:lstStyle>
            <a:lvl1pPr algn="ctr">
              <a:defRPr/>
            </a:lvl1pPr>
          </a:lstStyle>
          <a:p>
            <a:fld id="{D2E57653-3E58-4892-A7ED-712530ACC680}" type="slidenum">
              <a:rPr kumimoji="0" lang="en-US" smtClean="0"/>
              <a:pPr eaLnBrk="1" latinLnBrk="0" hangingPunct="1"/>
              <a:t>‹#›</a:t>
            </a:fld>
            <a:endParaRPr kumimoji="0" lang="en-US"/>
          </a:p>
        </p:txBody>
      </p:sp>
      <p:sp>
        <p:nvSpPr>
          <p:cNvPr id="16" name="Footer Placeholder 15"/>
          <p:cNvSpPr>
            <a:spLocks noGrp="1"/>
          </p:cNvSpPr>
          <p:nvPr>
            <p:ph type="ftr" sz="quarter" idx="16"/>
          </p:nvPr>
        </p:nvSpPr>
        <p:spPr/>
        <p:txBody>
          <a:bodyPr/>
          <a:lstStyle/>
          <a:p>
            <a:endParaRPr kumimoji="0"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8" name="Footer Placeholder 7"/>
          <p:cNvSpPr>
            <a:spLocks noGrp="1"/>
          </p:cNvSpPr>
          <p:nvPr>
            <p:ph type="ftr" sz="quarter" idx="11"/>
          </p:nvPr>
        </p:nvSpPr>
        <p:spPr/>
        <p:txBody>
          <a:bodyPr/>
          <a:lstStyle/>
          <a:p>
            <a:endParaRPr kumimoji="0" lang="en-US"/>
          </a:p>
        </p:txBody>
      </p:sp>
      <p:sp>
        <p:nvSpPr>
          <p:cNvPr id="7" name="Date Placeholder 6"/>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9" name="Slide Number Placeholder 8"/>
          <p:cNvSpPr>
            <a:spLocks noGrp="1"/>
          </p:cNvSpPr>
          <p:nvPr>
            <p:ph type="sldNum" sz="quarter" idx="15"/>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6"/>
          </p:nvPr>
        </p:nvSpPr>
        <p:spPr/>
        <p:txBody>
          <a:bodyPr/>
          <a:lstStyle/>
          <a:p>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11/2/2015</a:t>
            </a:fld>
            <a:endParaRPr lang="en-US"/>
          </a:p>
        </p:txBody>
      </p:sp>
      <p:sp>
        <p:nvSpPr>
          <p:cNvPr id="9" name="Slide Number Placeholder 8"/>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p:txBody>
          <a:bodyPr/>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pPr eaLnBrk="1" latinLnBrk="0" hangingPunct="1"/>
            <a:fld id="{B41ABA4E-CD72-497B-97AA-7213B3980F60}" type="datetimeFigureOut">
              <a:rPr lang="en-US" smtClean="0"/>
              <a:pPr eaLnBrk="1" latinLnBrk="0" hangingPunct="1"/>
              <a:t>11/2/2015</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kumimoji="0"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D2E57653-3E58-4892-A7ED-712530ACC680}" type="slidenum">
              <a:rPr kumimoji="0" lang="en-US" smtClean="0"/>
              <a:pPr eaLnBrk="1" latinLnBrk="0" hangingPunct="1"/>
              <a:t>‹#›</a:t>
            </a:fld>
            <a:endParaRPr kumimoji="0"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57200" y="4572000"/>
            <a:ext cx="8305800" cy="1981200"/>
          </a:xfrm>
        </p:spPr>
        <p:txBody>
          <a:bodyPr/>
          <a:lstStyle/>
          <a:p>
            <a:r>
              <a:rPr lang="en-US" sz="2800" dirty="0" smtClean="0"/>
              <a:t>Group 13 Development Project</a:t>
            </a:r>
          </a:p>
          <a:p>
            <a:r>
              <a:rPr lang="en-US" sz="2800" dirty="0" smtClean="0"/>
              <a:t>Akhil </a:t>
            </a:r>
            <a:r>
              <a:rPr lang="en-US" sz="2800" dirty="0" err="1" smtClean="0"/>
              <a:t>Kateja</a:t>
            </a:r>
            <a:r>
              <a:rPr lang="en-US" sz="2800" dirty="0" smtClean="0"/>
              <a:t>, </a:t>
            </a:r>
            <a:r>
              <a:rPr lang="en-US" sz="2800" dirty="0" err="1" smtClean="0"/>
              <a:t>Adil</a:t>
            </a:r>
            <a:r>
              <a:rPr lang="en-US" sz="2800" dirty="0" smtClean="0"/>
              <a:t> </a:t>
            </a:r>
            <a:r>
              <a:rPr lang="en-US" sz="2800" dirty="0" err="1" smtClean="0"/>
              <a:t>Qaisar</a:t>
            </a:r>
            <a:r>
              <a:rPr lang="en-US" sz="2800" dirty="0" smtClean="0"/>
              <a:t>, </a:t>
            </a:r>
            <a:r>
              <a:rPr lang="en-US" sz="2800" dirty="0" err="1" smtClean="0"/>
              <a:t>Andriy</a:t>
            </a:r>
            <a:r>
              <a:rPr lang="en-US" sz="2800" dirty="0" smtClean="0"/>
              <a:t> </a:t>
            </a:r>
            <a:r>
              <a:rPr lang="en-US" sz="2800" dirty="0" err="1" smtClean="0"/>
              <a:t>Serafyn</a:t>
            </a:r>
            <a:r>
              <a:rPr lang="en-US" sz="2800" dirty="0" smtClean="0"/>
              <a:t>,</a:t>
            </a:r>
          </a:p>
          <a:p>
            <a:r>
              <a:rPr lang="en-US" sz="2800" dirty="0" err="1" smtClean="0"/>
              <a:t>Himanshu</a:t>
            </a:r>
            <a:r>
              <a:rPr lang="en-US" sz="2800" dirty="0" smtClean="0"/>
              <a:t> </a:t>
            </a:r>
            <a:r>
              <a:rPr lang="en-US" sz="2800" dirty="0" err="1" smtClean="0"/>
              <a:t>Anand</a:t>
            </a:r>
            <a:endParaRPr lang="en-US" sz="2800" dirty="0"/>
          </a:p>
        </p:txBody>
      </p:sp>
      <p:sp>
        <p:nvSpPr>
          <p:cNvPr id="3" name="Title 2"/>
          <p:cNvSpPr>
            <a:spLocks noGrp="1"/>
          </p:cNvSpPr>
          <p:nvPr>
            <p:ph type="ctrTitle"/>
          </p:nvPr>
        </p:nvSpPr>
        <p:spPr>
          <a:xfrm>
            <a:off x="304800" y="3733800"/>
            <a:ext cx="8458200" cy="914400"/>
          </a:xfrm>
        </p:spPr>
        <p:txBody>
          <a:bodyPr/>
          <a:lstStyle/>
          <a:p>
            <a:r>
              <a:rPr lang="en-US" sz="6000" dirty="0" smtClean="0"/>
              <a:t>Rise of Civilizations</a:t>
            </a:r>
            <a:endParaRPr lang="en-US" sz="6000" dirty="0"/>
          </a:p>
        </p:txBody>
      </p:sp>
      <p:pic>
        <p:nvPicPr>
          <p:cNvPr id="1028" name="Picture 4" descr="C:\Users\Akhil\Desktop\Age_of_Empires_II_HD_Edition_Background_-_A_Deadly_Gam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304800"/>
            <a:ext cx="8610600" cy="31242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92510" y="3367116"/>
            <a:ext cx="8458200" cy="215444"/>
          </a:xfrm>
          <a:prstGeom prst="rect">
            <a:avLst/>
          </a:prstGeom>
        </p:spPr>
        <p:txBody>
          <a:bodyPr wrap="square">
            <a:spAutoFit/>
          </a:bodyPr>
          <a:lstStyle/>
          <a:p>
            <a:r>
              <a:rPr lang="en-US" sz="800" dirty="0"/>
              <a:t>Image </a:t>
            </a:r>
            <a:r>
              <a:rPr lang="en-US" sz="800" dirty="0" err="1" smtClean="0"/>
              <a:t>src</a:t>
            </a:r>
            <a:r>
              <a:rPr lang="en-US" sz="800" dirty="0" smtClean="0"/>
              <a:t>: http</a:t>
            </a:r>
            <a:r>
              <a:rPr lang="en-US" sz="800" dirty="0"/>
              <a:t>://vignette4.wikia.nocookie.net/steamtradingcards/images/5/5a/Age_of_Empires_II_HD_Edition_Background</a:t>
            </a:r>
            <a:r>
              <a:rPr lang="en-US" sz="800" dirty="0" smtClean="0"/>
              <a:t>__</a:t>
            </a:r>
            <a:r>
              <a:rPr lang="en-US" sz="800" dirty="0"/>
              <a:t>A_Deadly_Game.jpg/revision/latest?cb=20140509061420</a:t>
            </a:r>
          </a:p>
        </p:txBody>
      </p:sp>
    </p:spTree>
    <p:extLst>
      <p:ext uri="{BB962C8B-B14F-4D97-AF65-F5344CB8AC3E}">
        <p14:creationId xmlns:p14="http://schemas.microsoft.com/office/powerpoint/2010/main" val="7413190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a:t>
            </a:r>
            <a:r>
              <a:rPr lang="en-US" sz="3200" dirty="0" smtClean="0"/>
              <a:t>Players Build Units</a:t>
            </a:r>
            <a:endParaRPr lang="en-US" sz="3200" dirty="0"/>
          </a:p>
        </p:txBody>
      </p:sp>
      <p:sp>
        <p:nvSpPr>
          <p:cNvPr id="3" name="Content Placeholder 2"/>
          <p:cNvSpPr>
            <a:spLocks noGrp="1"/>
          </p:cNvSpPr>
          <p:nvPr>
            <p:ph idx="1"/>
          </p:nvPr>
        </p:nvSpPr>
        <p:spPr/>
        <p:txBody>
          <a:bodyPr/>
          <a:lstStyle/>
          <a:p>
            <a:r>
              <a:rPr lang="en-US" dirty="0"/>
              <a:t>They system must allow the player to be able to select villagers to build houses, buildings, </a:t>
            </a:r>
            <a:r>
              <a:rPr lang="en-US" dirty="0" smtClean="0"/>
              <a:t>lumber centers</a:t>
            </a:r>
            <a:r>
              <a:rPr lang="en-US" dirty="0"/>
              <a:t>, farms, docks, gold, mills and stone mining units with resources available to them</a:t>
            </a:r>
            <a:r>
              <a:rPr lang="en-US" dirty="0" smtClean="0"/>
              <a:t>.</a:t>
            </a:r>
          </a:p>
          <a:p>
            <a:pPr marL="0" indent="0">
              <a:buNone/>
            </a:pPr>
            <a:endParaRPr lang="en-US" dirty="0" smtClean="0"/>
          </a:p>
          <a:p>
            <a:r>
              <a:rPr lang="en-US" dirty="0"/>
              <a:t>The system must allow the player to select villagers to build mills and farms as renewable </a:t>
            </a:r>
            <a:r>
              <a:rPr lang="en-US" dirty="0" smtClean="0"/>
              <a:t>sources of </a:t>
            </a:r>
            <a:r>
              <a:rPr lang="en-US" dirty="0"/>
              <a:t>food or to gain health and stack food from farming or hunting in the town center</a:t>
            </a:r>
            <a:r>
              <a:rPr lang="en-US" dirty="0" smtClean="0"/>
              <a:t>.</a:t>
            </a:r>
          </a:p>
          <a:p>
            <a:endParaRPr lang="en-US" dirty="0"/>
          </a:p>
        </p:txBody>
      </p:sp>
    </p:spTree>
    <p:extLst>
      <p:ext uri="{BB962C8B-B14F-4D97-AF65-F5344CB8AC3E}">
        <p14:creationId xmlns:p14="http://schemas.microsoft.com/office/powerpoint/2010/main" val="22514151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system must allow the player to build army units such as barracks, archery ranges, </a:t>
            </a:r>
            <a:r>
              <a:rPr lang="en-US" dirty="0" smtClean="0"/>
              <a:t>castles and </a:t>
            </a:r>
            <a:r>
              <a:rPr lang="en-US" dirty="0"/>
              <a:t>associate armed men or archers with them</a:t>
            </a:r>
            <a:r>
              <a:rPr lang="en-US" dirty="0" smtClean="0"/>
              <a:t>.</a:t>
            </a:r>
          </a:p>
          <a:p>
            <a:pPr marL="0" indent="0">
              <a:buNone/>
            </a:pPr>
            <a:endParaRPr lang="en-US" dirty="0" smtClean="0"/>
          </a:p>
          <a:p>
            <a:r>
              <a:rPr lang="en-US" dirty="0"/>
              <a:t>The system must increase the civilization’s resources such as wood, gold, stone, food etc. </a:t>
            </a:r>
            <a:r>
              <a:rPr lang="en-US" dirty="0" smtClean="0"/>
              <a:t>based on </a:t>
            </a:r>
            <a:r>
              <a:rPr lang="en-US" dirty="0"/>
              <a:t>the number of units built.</a:t>
            </a:r>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Players Build Units</a:t>
            </a:r>
          </a:p>
        </p:txBody>
      </p:sp>
    </p:spTree>
    <p:extLst>
      <p:ext uri="{BB962C8B-B14F-4D97-AF65-F5344CB8AC3E}">
        <p14:creationId xmlns:p14="http://schemas.microsoft.com/office/powerpoint/2010/main" val="32267351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descr="C:\Users\Akhil\Pictures\vlcsnap-2015-11-02-18h43m10s23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381000"/>
            <a:ext cx="8305800" cy="59436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53961" y="6464710"/>
            <a:ext cx="8458200" cy="215444"/>
          </a:xfrm>
          <a:prstGeom prst="rect">
            <a:avLst/>
          </a:prstGeom>
        </p:spPr>
        <p:txBody>
          <a:bodyPr wrap="square">
            <a:spAutoFit/>
          </a:bodyPr>
          <a:lstStyle/>
          <a:p>
            <a:r>
              <a:rPr lang="en-US" sz="800" dirty="0"/>
              <a:t>Image source: https://www.youtube.com/watch?v=mMey4_d-itA&amp;list=PLEQWWx1EYwpqmXRFnWeBLh77n4tzujrs2&amp;index=1</a:t>
            </a:r>
          </a:p>
        </p:txBody>
      </p:sp>
    </p:spTree>
    <p:extLst>
      <p:ext uri="{BB962C8B-B14F-4D97-AF65-F5344CB8AC3E}">
        <p14:creationId xmlns:p14="http://schemas.microsoft.com/office/powerpoint/2010/main" val="6117429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Players </a:t>
            </a:r>
            <a:r>
              <a:rPr lang="en-US" sz="3200" dirty="0" smtClean="0"/>
              <a:t>Engage in Conquest</a:t>
            </a:r>
            <a:endParaRPr lang="en-US" sz="3200" dirty="0"/>
          </a:p>
        </p:txBody>
      </p:sp>
      <p:sp>
        <p:nvSpPr>
          <p:cNvPr id="3" name="Content Placeholder 2"/>
          <p:cNvSpPr>
            <a:spLocks noGrp="1"/>
          </p:cNvSpPr>
          <p:nvPr>
            <p:ph idx="1"/>
          </p:nvPr>
        </p:nvSpPr>
        <p:spPr/>
        <p:txBody>
          <a:bodyPr>
            <a:normAutofit/>
          </a:bodyPr>
          <a:lstStyle/>
          <a:p>
            <a:r>
              <a:rPr lang="en-US" dirty="0"/>
              <a:t>The system must allow the player to engage in conquests with other players and deploy </a:t>
            </a:r>
            <a:r>
              <a:rPr lang="en-US" dirty="0" smtClean="0"/>
              <a:t>their army </a:t>
            </a:r>
            <a:r>
              <a:rPr lang="en-US" dirty="0"/>
              <a:t>units in a defensive or rigorous attacking response</a:t>
            </a:r>
            <a:r>
              <a:rPr lang="en-US" dirty="0" smtClean="0"/>
              <a:t>.</a:t>
            </a:r>
          </a:p>
          <a:p>
            <a:pPr marL="0" indent="0">
              <a:buNone/>
            </a:pPr>
            <a:endParaRPr lang="en-US" dirty="0" smtClean="0"/>
          </a:p>
          <a:p>
            <a:r>
              <a:rPr lang="en-US" dirty="0"/>
              <a:t>The system must allow the player to use the available technologies, such as being able to see </a:t>
            </a:r>
            <a:r>
              <a:rPr lang="en-US" dirty="0" smtClean="0"/>
              <a:t>the units </a:t>
            </a:r>
            <a:r>
              <a:rPr lang="en-US" dirty="0"/>
              <a:t>or type of army units (archery units) available with other player(s) in a conquest</a:t>
            </a:r>
            <a:r>
              <a:rPr lang="en-US" dirty="0" smtClean="0"/>
              <a:t>.</a:t>
            </a:r>
          </a:p>
        </p:txBody>
      </p:sp>
    </p:spTree>
    <p:extLst>
      <p:ext uri="{BB962C8B-B14F-4D97-AF65-F5344CB8AC3E}">
        <p14:creationId xmlns:p14="http://schemas.microsoft.com/office/powerpoint/2010/main" val="17798086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The system must allow the player to add new villagers in case they lose some in an attack</a:t>
            </a:r>
            <a:r>
              <a:rPr lang="en-US" dirty="0" smtClean="0"/>
              <a:t>.</a:t>
            </a:r>
          </a:p>
          <a:p>
            <a:pPr marL="0" indent="0">
              <a:buNone/>
            </a:pPr>
            <a:endParaRPr lang="en-US" dirty="0"/>
          </a:p>
          <a:p>
            <a:r>
              <a:rPr lang="en-US" dirty="0"/>
              <a:t>The system must allow the player to build castles which will have unique units of civilization which no other unit will have access to.</a:t>
            </a:r>
          </a:p>
          <a:p>
            <a:endParaRPr lang="en-US" dirty="0"/>
          </a:p>
        </p:txBody>
      </p:sp>
      <p:sp>
        <p:nvSpPr>
          <p:cNvPr id="4" name="Title 3"/>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Players Engage in Conquest</a:t>
            </a:r>
          </a:p>
        </p:txBody>
      </p:sp>
    </p:spTree>
    <p:extLst>
      <p:ext uri="{BB962C8B-B14F-4D97-AF65-F5344CB8AC3E}">
        <p14:creationId xmlns:p14="http://schemas.microsoft.com/office/powerpoint/2010/main" val="1930155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Akhil\Pictures\vlcsnap-2015-11-02-18h51m40s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8382000" cy="61722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53961" y="6464710"/>
            <a:ext cx="8458200" cy="215444"/>
          </a:xfrm>
          <a:prstGeom prst="rect">
            <a:avLst/>
          </a:prstGeom>
        </p:spPr>
        <p:txBody>
          <a:bodyPr wrap="square">
            <a:spAutoFit/>
          </a:bodyPr>
          <a:lstStyle/>
          <a:p>
            <a:r>
              <a:rPr lang="en-US" sz="800" dirty="0"/>
              <a:t>Image source: https://www.youtube.com/watch?v=mMey4_d-itA&amp;list=PLEQWWx1EYwpqmXRFnWeBLh77n4tzujrs2&amp;index=1</a:t>
            </a:r>
          </a:p>
        </p:txBody>
      </p:sp>
    </p:spTree>
    <p:extLst>
      <p:ext uri="{BB962C8B-B14F-4D97-AF65-F5344CB8AC3E}">
        <p14:creationId xmlns:p14="http://schemas.microsoft.com/office/powerpoint/2010/main" val="1588915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system must allow player to be able to trade with other users throughout the game. </a:t>
            </a:r>
            <a:r>
              <a:rPr lang="en-US" dirty="0" smtClean="0"/>
              <a:t>The system </a:t>
            </a:r>
            <a:r>
              <a:rPr lang="en-US" dirty="0"/>
              <a:t>must allow the player to use the chat feature to help facilitate the trade of goods</a:t>
            </a:r>
            <a:r>
              <a:rPr lang="en-US" dirty="0" smtClean="0"/>
              <a:t>.</a:t>
            </a:r>
          </a:p>
          <a:p>
            <a:pPr marL="0" indent="0">
              <a:buNone/>
            </a:pPr>
            <a:endParaRPr lang="en-US" dirty="0" smtClean="0"/>
          </a:p>
          <a:p>
            <a:r>
              <a:rPr lang="en-US" dirty="0"/>
              <a:t>The system must implement a scorecard for each trade to help evaluate the deal for each player.</a:t>
            </a:r>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Players Engage in </a:t>
            </a:r>
            <a:r>
              <a:rPr lang="en-US" sz="3200" dirty="0" smtClean="0"/>
              <a:t>Trade</a:t>
            </a:r>
            <a:endParaRPr lang="en-US" sz="3200" dirty="0"/>
          </a:p>
        </p:txBody>
      </p:sp>
    </p:spTree>
    <p:extLst>
      <p:ext uri="{BB962C8B-B14F-4D97-AF65-F5344CB8AC3E}">
        <p14:creationId xmlns:p14="http://schemas.microsoft.com/office/powerpoint/2010/main" val="21943048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system must advance the game to the next age when the player builds enough units and </a:t>
            </a:r>
            <a:r>
              <a:rPr lang="en-US" dirty="0" smtClean="0"/>
              <a:t>has enough </a:t>
            </a:r>
            <a:r>
              <a:rPr lang="en-US" dirty="0"/>
              <a:t>resources to move to the next level</a:t>
            </a:r>
            <a:r>
              <a:rPr lang="en-US" dirty="0" smtClean="0"/>
              <a:t>.</a:t>
            </a:r>
          </a:p>
          <a:p>
            <a:pPr marL="0" indent="0">
              <a:buNone/>
            </a:pPr>
            <a:endParaRPr lang="en-US" dirty="0" smtClean="0"/>
          </a:p>
          <a:p>
            <a:r>
              <a:rPr lang="en-US" dirty="0"/>
              <a:t>The system must end the game when the player has played in all the eras and has captured all </a:t>
            </a:r>
            <a:r>
              <a:rPr lang="en-US" dirty="0" smtClean="0"/>
              <a:t>the available </a:t>
            </a:r>
            <a:r>
              <a:rPr lang="en-US" dirty="0"/>
              <a:t>resources, such that there are no more opponents left in the game to play against.</a:t>
            </a:r>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a:t>
            </a:r>
            <a:r>
              <a:rPr lang="en-US" sz="3200" dirty="0" smtClean="0"/>
              <a:t>End Game</a:t>
            </a:r>
            <a:endParaRPr lang="en-US" sz="3200" dirty="0"/>
          </a:p>
        </p:txBody>
      </p:sp>
    </p:spTree>
    <p:extLst>
      <p:ext uri="{BB962C8B-B14F-4D97-AF65-F5344CB8AC3E}">
        <p14:creationId xmlns:p14="http://schemas.microsoft.com/office/powerpoint/2010/main" val="5299612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381000" y="304800"/>
            <a:ext cx="8229600" cy="609600"/>
          </a:xfrm>
        </p:spPr>
        <p:txBody>
          <a:bodyPr>
            <a:normAutofit/>
          </a:bodyPr>
          <a:lstStyle/>
          <a:p>
            <a:pPr algn="ctr"/>
            <a:r>
              <a:rPr lang="en-US" sz="3200" dirty="0" smtClean="0"/>
              <a:t>Use Case Diagram</a:t>
            </a:r>
            <a:endParaRPr lang="en-US" sz="3200" dirty="0"/>
          </a:p>
        </p:txBody>
      </p:sp>
      <p:pic>
        <p:nvPicPr>
          <p:cNvPr id="4" name="Picture 3" descr="C:\Users\Akhil\Downloads\use_case (1).jpg"/>
          <p:cNvPicPr/>
          <p:nvPr/>
        </p:nvPicPr>
        <p:blipFill>
          <a:blip r:embed="rId2">
            <a:extLst>
              <a:ext uri="{28A0092B-C50C-407E-A947-70E740481C1C}">
                <a14:useLocalDpi xmlns:a14="http://schemas.microsoft.com/office/drawing/2010/main" val="0"/>
              </a:ext>
            </a:extLst>
          </a:blip>
          <a:srcRect/>
          <a:stretch>
            <a:fillRect/>
          </a:stretch>
        </p:blipFill>
        <p:spPr bwMode="auto">
          <a:xfrm>
            <a:off x="1066800" y="914400"/>
            <a:ext cx="6629400" cy="5562600"/>
          </a:xfrm>
          <a:prstGeom prst="rect">
            <a:avLst/>
          </a:prstGeom>
          <a:noFill/>
          <a:ln>
            <a:noFill/>
          </a:ln>
        </p:spPr>
      </p:pic>
    </p:spTree>
    <p:extLst>
      <p:ext uri="{BB962C8B-B14F-4D97-AF65-F5344CB8AC3E}">
        <p14:creationId xmlns:p14="http://schemas.microsoft.com/office/powerpoint/2010/main" val="33680744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game shall be easy to use as in it will be easy for a child of 10 years and anyone above that. </a:t>
            </a:r>
            <a:endParaRPr lang="en-US" dirty="0" smtClean="0"/>
          </a:p>
          <a:p>
            <a:r>
              <a:rPr lang="en-US" dirty="0" smtClean="0"/>
              <a:t>There shall </a:t>
            </a:r>
            <a:r>
              <a:rPr lang="en-US" dirty="0"/>
              <a:t>be an option for recovering forgotten passwords. </a:t>
            </a:r>
          </a:p>
          <a:p>
            <a:r>
              <a:rPr lang="en-US" dirty="0" smtClean="0"/>
              <a:t>The </a:t>
            </a:r>
            <a:r>
              <a:rPr lang="en-US" dirty="0"/>
              <a:t>game shall be only in English. </a:t>
            </a:r>
            <a:endParaRPr lang="en-US" dirty="0" smtClean="0"/>
          </a:p>
          <a:p>
            <a:r>
              <a:rPr lang="en-US" dirty="0" smtClean="0"/>
              <a:t>The </a:t>
            </a:r>
            <a:r>
              <a:rPr lang="en-US" dirty="0"/>
              <a:t>game </a:t>
            </a:r>
            <a:r>
              <a:rPr lang="en-US" dirty="0" smtClean="0"/>
              <a:t>shall allow </a:t>
            </a:r>
            <a:r>
              <a:rPr lang="en-US" dirty="0"/>
              <a:t>the user to personalize their username, and profile space. </a:t>
            </a:r>
            <a:endParaRPr lang="en-US" dirty="0" smtClean="0"/>
          </a:p>
          <a:p>
            <a:r>
              <a:rPr lang="en-US" dirty="0" smtClean="0"/>
              <a:t>This </a:t>
            </a:r>
            <a:r>
              <a:rPr lang="en-US" dirty="0"/>
              <a:t>game shall be usable by anyone </a:t>
            </a:r>
            <a:r>
              <a:rPr lang="en-US" dirty="0" smtClean="0"/>
              <a:t>who possesses </a:t>
            </a:r>
            <a:r>
              <a:rPr lang="en-US" dirty="0"/>
              <a:t>very basic computer skills.</a:t>
            </a:r>
          </a:p>
        </p:txBody>
      </p:sp>
      <p:sp>
        <p:nvSpPr>
          <p:cNvPr id="3" name="Title 2"/>
          <p:cNvSpPr>
            <a:spLocks noGrp="1"/>
          </p:cNvSpPr>
          <p:nvPr>
            <p:ph type="title"/>
          </p:nvPr>
        </p:nvSpPr>
        <p:spPr/>
        <p:txBody>
          <a:bodyPr>
            <a:normAutofit/>
          </a:bodyPr>
          <a:lstStyle/>
          <a:p>
            <a:pPr algn="ctr"/>
            <a:r>
              <a:rPr lang="en-US" sz="3200" b="1" dirty="0" smtClean="0"/>
              <a:t>Non-Functional </a:t>
            </a:r>
            <a:r>
              <a:rPr lang="en-US" sz="3200" b="1" dirty="0"/>
              <a:t>Requirements</a:t>
            </a:r>
            <a:r>
              <a:rPr lang="en-US" sz="3200" dirty="0"/>
              <a:t/>
            </a:r>
            <a:br>
              <a:rPr lang="en-US" sz="3200" dirty="0"/>
            </a:br>
            <a:r>
              <a:rPr lang="en-US" sz="3200" dirty="0"/>
              <a:t>  Usability</a:t>
            </a:r>
          </a:p>
        </p:txBody>
      </p:sp>
    </p:spTree>
    <p:extLst>
      <p:ext uri="{BB962C8B-B14F-4D97-AF65-F5344CB8AC3E}">
        <p14:creationId xmlns:p14="http://schemas.microsoft.com/office/powerpoint/2010/main" val="21007309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buFont typeface="Arial" pitchFamily="34" charset="0"/>
              <a:buChar char="•"/>
            </a:pPr>
            <a:r>
              <a:rPr lang="en-US" dirty="0" smtClean="0"/>
              <a:t>The Rise of Civilizations is a turn based strategy game wherein the player has an option to play either against an AI or against other players on his/her local area network.</a:t>
            </a:r>
          </a:p>
          <a:p>
            <a:endParaRPr lang="en-US" dirty="0"/>
          </a:p>
          <a:p>
            <a:pPr>
              <a:buFont typeface="Arial" pitchFamily="34" charset="0"/>
              <a:buChar char="•"/>
            </a:pPr>
            <a:r>
              <a:rPr lang="en-US" dirty="0"/>
              <a:t>T</a:t>
            </a:r>
            <a:r>
              <a:rPr lang="en-US" dirty="0" smtClean="0"/>
              <a:t>he </a:t>
            </a:r>
            <a:r>
              <a:rPr lang="en-US" dirty="0"/>
              <a:t>game requires </a:t>
            </a:r>
            <a:r>
              <a:rPr lang="en-US" dirty="0" smtClean="0"/>
              <a:t>players </a:t>
            </a:r>
            <a:r>
              <a:rPr lang="en-US" dirty="0"/>
              <a:t>to build a base where they </a:t>
            </a:r>
            <a:r>
              <a:rPr lang="en-US" dirty="0" smtClean="0"/>
              <a:t>build their units and eventually defeat all the other players that are not in their team.</a:t>
            </a:r>
          </a:p>
          <a:p>
            <a:endParaRPr lang="en-US" dirty="0"/>
          </a:p>
          <a:p>
            <a:pPr>
              <a:buFont typeface="Arial" pitchFamily="34" charset="0"/>
              <a:buChar char="•"/>
            </a:pPr>
            <a:r>
              <a:rPr lang="en-US" dirty="0"/>
              <a:t>This presentation  will cover the functional requirements, non-functional requirements and </a:t>
            </a:r>
            <a:r>
              <a:rPr lang="en-US" dirty="0" smtClean="0"/>
              <a:t>test </a:t>
            </a:r>
            <a:r>
              <a:rPr lang="en-US" dirty="0"/>
              <a:t>cases for the game.</a:t>
            </a:r>
          </a:p>
          <a:p>
            <a:endParaRPr lang="en-US" dirty="0" smtClean="0"/>
          </a:p>
          <a:p>
            <a:endParaRPr lang="en-US" dirty="0"/>
          </a:p>
        </p:txBody>
      </p:sp>
      <p:sp>
        <p:nvSpPr>
          <p:cNvPr id="3" name="Title 2"/>
          <p:cNvSpPr>
            <a:spLocks noGrp="1"/>
          </p:cNvSpPr>
          <p:nvPr>
            <p:ph type="title"/>
          </p:nvPr>
        </p:nvSpPr>
        <p:spPr/>
        <p:txBody>
          <a:bodyPr>
            <a:normAutofit/>
          </a:bodyPr>
          <a:lstStyle/>
          <a:p>
            <a:pPr algn="ctr"/>
            <a:r>
              <a:rPr lang="en-US" sz="5400" dirty="0" smtClean="0"/>
              <a:t>Game Overview</a:t>
            </a:r>
            <a:endParaRPr lang="en-US" sz="5400" dirty="0"/>
          </a:p>
        </p:txBody>
      </p:sp>
    </p:spTree>
    <p:extLst>
      <p:ext uri="{BB962C8B-B14F-4D97-AF65-F5344CB8AC3E}">
        <p14:creationId xmlns:p14="http://schemas.microsoft.com/office/powerpoint/2010/main" val="36301004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There should be no loss of user data in the event of a system failure. </a:t>
            </a:r>
            <a:endParaRPr lang="en-US" dirty="0" smtClean="0"/>
          </a:p>
          <a:p>
            <a:r>
              <a:rPr lang="en-US" dirty="0" smtClean="0"/>
              <a:t>In </a:t>
            </a:r>
            <a:r>
              <a:rPr lang="en-US" dirty="0"/>
              <a:t>the event of a failure, </a:t>
            </a:r>
            <a:r>
              <a:rPr lang="en-US" dirty="0" smtClean="0"/>
              <a:t>the game should take </a:t>
            </a:r>
            <a:r>
              <a:rPr lang="en-US" dirty="0"/>
              <a:t>no longer than 15 seconds to re-load the most recent game environment. </a:t>
            </a:r>
            <a:endParaRPr lang="en-US" dirty="0" smtClean="0"/>
          </a:p>
          <a:p>
            <a:r>
              <a:rPr lang="en-US" dirty="0" smtClean="0"/>
              <a:t>There </a:t>
            </a:r>
            <a:r>
              <a:rPr lang="en-US" dirty="0"/>
              <a:t>should be </a:t>
            </a:r>
            <a:r>
              <a:rPr lang="en-US" dirty="0" smtClean="0"/>
              <a:t>weekly maintenance </a:t>
            </a:r>
            <a:r>
              <a:rPr lang="en-US" dirty="0"/>
              <a:t>to the game’s system.</a:t>
            </a:r>
          </a:p>
        </p:txBody>
      </p:sp>
      <p:sp>
        <p:nvSpPr>
          <p:cNvPr id="3" name="Title 2"/>
          <p:cNvSpPr>
            <a:spLocks noGrp="1"/>
          </p:cNvSpPr>
          <p:nvPr>
            <p:ph type="title"/>
          </p:nvPr>
        </p:nvSpPr>
        <p:spPr/>
        <p:txBody>
          <a:bodyPr>
            <a:normAutofit/>
          </a:bodyPr>
          <a:lstStyle/>
          <a:p>
            <a:pPr algn="ctr"/>
            <a:r>
              <a:rPr lang="en-US" sz="3200" b="1" dirty="0"/>
              <a:t>Non-Functional Requirements</a:t>
            </a:r>
            <a:r>
              <a:rPr lang="en-US" sz="3200" dirty="0"/>
              <a:t/>
            </a:r>
            <a:br>
              <a:rPr lang="en-US" sz="3200" dirty="0"/>
            </a:br>
            <a:r>
              <a:rPr lang="en-US" sz="3200" dirty="0"/>
              <a:t>  </a:t>
            </a:r>
            <a:r>
              <a:rPr lang="en-US" sz="3200" dirty="0" smtClean="0"/>
              <a:t>Reliability</a:t>
            </a:r>
            <a:endParaRPr lang="en-US" sz="3200" dirty="0"/>
          </a:p>
        </p:txBody>
      </p:sp>
    </p:spTree>
    <p:extLst>
      <p:ext uri="{BB962C8B-B14F-4D97-AF65-F5344CB8AC3E}">
        <p14:creationId xmlns:p14="http://schemas.microsoft.com/office/powerpoint/2010/main" val="166602667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game must execute and run at least 120 fps (frames per second). </a:t>
            </a:r>
            <a:endParaRPr lang="en-US" dirty="0" smtClean="0"/>
          </a:p>
          <a:p>
            <a:r>
              <a:rPr lang="en-US" dirty="0" smtClean="0"/>
              <a:t>The </a:t>
            </a:r>
            <a:r>
              <a:rPr lang="en-US" dirty="0"/>
              <a:t>system in which the game is </a:t>
            </a:r>
            <a:r>
              <a:rPr lang="en-US" dirty="0" smtClean="0"/>
              <a:t>run on </a:t>
            </a:r>
            <a:r>
              <a:rPr lang="en-US" dirty="0"/>
              <a:t>must have at least a 1.4 GHz (gigahertz) processor. </a:t>
            </a:r>
            <a:endParaRPr lang="en-US" dirty="0" smtClean="0"/>
          </a:p>
          <a:p>
            <a:r>
              <a:rPr lang="en-US" dirty="0" smtClean="0"/>
              <a:t>The </a:t>
            </a:r>
            <a:r>
              <a:rPr lang="en-US" dirty="0"/>
              <a:t>game should not have a load screen </a:t>
            </a:r>
            <a:r>
              <a:rPr lang="en-US" dirty="0" smtClean="0"/>
              <a:t>longer than </a:t>
            </a:r>
            <a:r>
              <a:rPr lang="en-US" dirty="0"/>
              <a:t>5 seconds between levels of gameplay. </a:t>
            </a:r>
            <a:endParaRPr lang="en-US" dirty="0" smtClean="0"/>
          </a:p>
          <a:p>
            <a:r>
              <a:rPr lang="en-US" dirty="0" smtClean="0"/>
              <a:t>Finally</a:t>
            </a:r>
            <a:r>
              <a:rPr lang="en-US" dirty="0"/>
              <a:t>, the time to reach the main menu upon the </a:t>
            </a:r>
            <a:r>
              <a:rPr lang="en-US" dirty="0" smtClean="0"/>
              <a:t>game launch </a:t>
            </a:r>
            <a:r>
              <a:rPr lang="en-US" dirty="0"/>
              <a:t>shall not exceed 15 seconds.</a:t>
            </a:r>
          </a:p>
        </p:txBody>
      </p:sp>
      <p:sp>
        <p:nvSpPr>
          <p:cNvPr id="3" name="Title 2"/>
          <p:cNvSpPr>
            <a:spLocks noGrp="1"/>
          </p:cNvSpPr>
          <p:nvPr>
            <p:ph type="title"/>
          </p:nvPr>
        </p:nvSpPr>
        <p:spPr/>
        <p:txBody>
          <a:bodyPr>
            <a:normAutofit/>
          </a:bodyPr>
          <a:lstStyle/>
          <a:p>
            <a:pPr algn="ctr"/>
            <a:r>
              <a:rPr lang="en-US" sz="3200" b="1" dirty="0"/>
              <a:t>Non-Functional Requirements</a:t>
            </a:r>
            <a:r>
              <a:rPr lang="en-US" sz="3200" dirty="0"/>
              <a:t/>
            </a:r>
            <a:br>
              <a:rPr lang="en-US" sz="3200" dirty="0"/>
            </a:br>
            <a:r>
              <a:rPr lang="en-US" sz="3200" dirty="0"/>
              <a:t>  </a:t>
            </a:r>
            <a:r>
              <a:rPr lang="en-US" sz="3200" dirty="0" smtClean="0"/>
              <a:t>Speed and Latency</a:t>
            </a:r>
            <a:endParaRPr lang="en-US" sz="3200" dirty="0"/>
          </a:p>
        </p:txBody>
      </p:sp>
    </p:spTree>
    <p:extLst>
      <p:ext uri="{BB962C8B-B14F-4D97-AF65-F5344CB8AC3E}">
        <p14:creationId xmlns:p14="http://schemas.microsoft.com/office/powerpoint/2010/main" val="1912276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product shall be able to provide assistance for all users 24/7 through an email automated system.</a:t>
            </a:r>
          </a:p>
          <a:p>
            <a:endParaRPr lang="en-US" dirty="0"/>
          </a:p>
          <a:p>
            <a:r>
              <a:rPr lang="en-US" dirty="0"/>
              <a:t>Users shall receive help when asked within 24 hours of request.</a:t>
            </a:r>
          </a:p>
        </p:txBody>
      </p:sp>
      <p:sp>
        <p:nvSpPr>
          <p:cNvPr id="3" name="Title 2"/>
          <p:cNvSpPr>
            <a:spLocks noGrp="1"/>
          </p:cNvSpPr>
          <p:nvPr>
            <p:ph type="title"/>
          </p:nvPr>
        </p:nvSpPr>
        <p:spPr/>
        <p:txBody>
          <a:bodyPr>
            <a:normAutofit/>
          </a:bodyPr>
          <a:lstStyle/>
          <a:p>
            <a:pPr algn="ctr"/>
            <a:r>
              <a:rPr lang="en-US" sz="3200" b="1" dirty="0"/>
              <a:t>Non-Functional Requirements</a:t>
            </a:r>
            <a:r>
              <a:rPr lang="en-US" sz="3200" dirty="0"/>
              <a:t/>
            </a:r>
            <a:br>
              <a:rPr lang="en-US" sz="3200" dirty="0"/>
            </a:br>
            <a:r>
              <a:rPr lang="en-US" sz="3200" dirty="0"/>
              <a:t>  </a:t>
            </a:r>
            <a:r>
              <a:rPr lang="en-US" sz="3200" dirty="0" smtClean="0"/>
              <a:t>Supportability</a:t>
            </a:r>
            <a:endParaRPr lang="en-US" sz="3200" dirty="0"/>
          </a:p>
        </p:txBody>
      </p:sp>
    </p:spTree>
    <p:extLst>
      <p:ext uri="{BB962C8B-B14F-4D97-AF65-F5344CB8AC3E}">
        <p14:creationId xmlns:p14="http://schemas.microsoft.com/office/powerpoint/2010/main" val="19533459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Content Placeholder 23"/>
          <p:cNvGraphicFramePr>
            <a:graphicFrameLocks noGrp="1"/>
          </p:cNvGraphicFramePr>
          <p:nvPr>
            <p:ph idx="1"/>
            <p:extLst>
              <p:ext uri="{D42A27DB-BD31-4B8C-83A1-F6EECF244321}">
                <p14:modId xmlns:p14="http://schemas.microsoft.com/office/powerpoint/2010/main" val="4018447601"/>
              </p:ext>
            </p:extLst>
          </p:nvPr>
        </p:nvGraphicFramePr>
        <p:xfrm>
          <a:off x="457200" y="1066797"/>
          <a:ext cx="8077200" cy="5441947"/>
        </p:xfrm>
        <a:graphic>
          <a:graphicData uri="http://schemas.openxmlformats.org/drawingml/2006/table">
            <a:tbl>
              <a:tblPr firstRow="1" bandRow="1">
                <a:tableStyleId>{5C22544A-7EE6-4342-B048-85BDC9FD1C3A}</a:tableStyleId>
              </a:tblPr>
              <a:tblGrid>
                <a:gridCol w="4038600"/>
                <a:gridCol w="4038600"/>
              </a:tblGrid>
              <a:tr h="513398">
                <a:tc>
                  <a:txBody>
                    <a:bodyPr/>
                    <a:lstStyle/>
                    <a:p>
                      <a:r>
                        <a:rPr lang="en-US" b="1" dirty="0" smtClean="0"/>
                        <a:t>Test </a:t>
                      </a:r>
                      <a:r>
                        <a:rPr lang="en-US" b="1" baseline="0" dirty="0" smtClean="0"/>
                        <a:t> Name</a:t>
                      </a:r>
                      <a:endParaRPr lang="en-US" b="1" dirty="0"/>
                    </a:p>
                  </a:txBody>
                  <a:tcPr/>
                </a:tc>
                <a:tc>
                  <a:txBody>
                    <a:bodyPr/>
                    <a:lstStyle/>
                    <a:p>
                      <a:r>
                        <a:rPr lang="en-US" b="1" smtClean="0"/>
                        <a:t>Description</a:t>
                      </a:r>
                      <a:endParaRPr lang="en-US" b="1" dirty="0"/>
                    </a:p>
                  </a:txBody>
                  <a:tcPr/>
                </a:tc>
              </a:tr>
              <a:tr h="567305">
                <a:tc>
                  <a:txBody>
                    <a:bodyPr/>
                    <a:lstStyle/>
                    <a:p>
                      <a:r>
                        <a:rPr kumimoji="0" lang="en-US" sz="1400" b="0" i="0" kern="1200" dirty="0" err="1" smtClean="0">
                          <a:solidFill>
                            <a:schemeClr val="dk1"/>
                          </a:solidFill>
                          <a:effectLst/>
                          <a:latin typeface="+mn-lt"/>
                          <a:ea typeface="+mn-ea"/>
                          <a:cs typeface="+mn-cs"/>
                        </a:rPr>
                        <a:t>Select_SinglePlayer</a:t>
                      </a:r>
                      <a:endParaRPr lang="en-US" sz="1400" b="0" dirty="0"/>
                    </a:p>
                  </a:txBody>
                  <a:tcPr/>
                </a:tc>
                <a:tc>
                  <a:txBody>
                    <a:bodyPr/>
                    <a:lstStyle/>
                    <a:p>
                      <a:r>
                        <a:rPr kumimoji="0" lang="en-US" sz="1400" b="0" i="0" kern="1200" smtClean="0">
                          <a:solidFill>
                            <a:schemeClr val="dk1"/>
                          </a:solidFill>
                          <a:effectLst/>
                          <a:latin typeface="+mn-lt"/>
                          <a:ea typeface="+mn-ea"/>
                          <a:cs typeface="+mn-cs"/>
                        </a:rPr>
                        <a:t>The user should be able to choose to play against the computer.</a:t>
                      </a:r>
                      <a:endParaRPr lang="en-US" sz="1400" b="0" dirty="0"/>
                    </a:p>
                  </a:txBody>
                  <a:tcPr/>
                </a:tc>
              </a:tr>
              <a:tr h="567305">
                <a:tc>
                  <a:txBody>
                    <a:bodyPr/>
                    <a:lstStyle/>
                    <a:p>
                      <a:r>
                        <a:rPr kumimoji="0" lang="en-US" sz="1400" b="0" i="0" kern="1200" smtClean="0">
                          <a:solidFill>
                            <a:schemeClr val="dk1"/>
                          </a:solidFill>
                          <a:effectLst/>
                          <a:latin typeface="+mn-lt"/>
                          <a:ea typeface="+mn-ea"/>
                          <a:cs typeface="+mn-cs"/>
                        </a:rPr>
                        <a:t>Select_MultiPlayer</a:t>
                      </a:r>
                      <a:endParaRPr lang="en-US" sz="1400" b="0" dirty="0"/>
                    </a:p>
                  </a:txBody>
                  <a:tcPr/>
                </a:tc>
                <a:tc>
                  <a:txBody>
                    <a:bodyPr/>
                    <a:lstStyle/>
                    <a:p>
                      <a:r>
                        <a:rPr kumimoji="0" lang="en-US" sz="1400" b="0" i="0" kern="1200" smtClean="0">
                          <a:solidFill>
                            <a:schemeClr val="dk1"/>
                          </a:solidFill>
                          <a:effectLst/>
                          <a:latin typeface="+mn-lt"/>
                          <a:ea typeface="+mn-ea"/>
                          <a:cs typeface="+mn-cs"/>
                        </a:rPr>
                        <a:t>The user should be able to choose to play against players on LAN.</a:t>
                      </a:r>
                      <a:endParaRPr lang="en-US" sz="1400" b="0" dirty="0"/>
                    </a:p>
                  </a:txBody>
                  <a:tcPr/>
                </a:tc>
              </a:tr>
              <a:tr h="1694213">
                <a:tc>
                  <a:txBody>
                    <a:bodyPr/>
                    <a:lstStyle/>
                    <a:p>
                      <a:r>
                        <a:rPr kumimoji="0" lang="en-US" sz="1400" b="0" i="0" kern="1200" smtClean="0">
                          <a:solidFill>
                            <a:schemeClr val="dk1"/>
                          </a:solidFill>
                          <a:effectLst/>
                          <a:latin typeface="+mn-lt"/>
                          <a:ea typeface="+mn-ea"/>
                          <a:cs typeface="+mn-cs"/>
                        </a:rPr>
                        <a:t>Set_GamePlaySettings</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fill out the player name and  customize the gameplay settings such as setting the keyboard keys, setting the game volume level or to alter the mouse sensitivity by selecting the "Options" menu.</a:t>
                      </a:r>
                      <a:endParaRPr lang="en-US" sz="1400" b="0" dirty="0"/>
                    </a:p>
                  </a:txBody>
                  <a:tcPr/>
                </a:tc>
              </a:tr>
              <a:tr h="567305">
                <a:tc>
                  <a:txBody>
                    <a:bodyPr/>
                    <a:lstStyle/>
                    <a:p>
                      <a:r>
                        <a:rPr kumimoji="0" lang="en-US" sz="1400" b="0" i="0" kern="1200" smtClean="0">
                          <a:solidFill>
                            <a:schemeClr val="dk1"/>
                          </a:solidFill>
                          <a:effectLst/>
                          <a:latin typeface="+mn-lt"/>
                          <a:ea typeface="+mn-ea"/>
                          <a:cs typeface="+mn-cs"/>
                        </a:rPr>
                        <a:t>Select_LearnToPlay</a:t>
                      </a:r>
                      <a:endParaRPr lang="en-US" sz="1400" b="0" dirty="0"/>
                    </a:p>
                  </a:txBody>
                  <a:tcPr/>
                </a:tc>
                <a:tc>
                  <a:txBody>
                    <a:bodyPr/>
                    <a:lstStyle/>
                    <a:p>
                      <a:r>
                        <a:rPr kumimoji="0" lang="en-US" sz="1400" b="0" i="0" kern="1200" smtClean="0">
                          <a:solidFill>
                            <a:schemeClr val="dk1"/>
                          </a:solidFill>
                          <a:effectLst/>
                          <a:latin typeface="+mn-lt"/>
                          <a:ea typeface="+mn-ea"/>
                          <a:cs typeface="+mn-cs"/>
                        </a:rPr>
                        <a:t>The user should be able to select the Learn to play option.</a:t>
                      </a:r>
                      <a:endParaRPr lang="en-US" sz="1400" b="0" dirty="0"/>
                    </a:p>
                  </a:txBody>
                  <a:tcPr/>
                </a:tc>
              </a:tr>
              <a:tr h="800901">
                <a:tc>
                  <a:txBody>
                    <a:bodyPr/>
                    <a:lstStyle/>
                    <a:p>
                      <a:r>
                        <a:rPr kumimoji="0" lang="en-US" sz="1400" b="0" i="0" kern="1200" smtClean="0">
                          <a:solidFill>
                            <a:schemeClr val="dk1"/>
                          </a:solidFill>
                          <a:effectLst/>
                          <a:latin typeface="+mn-lt"/>
                          <a:ea typeface="+mn-ea"/>
                          <a:cs typeface="+mn-cs"/>
                        </a:rPr>
                        <a:t>Select_History</a:t>
                      </a:r>
                      <a:endParaRPr lang="en-US" sz="1400" b="0" dirty="0"/>
                    </a:p>
                  </a:txBody>
                  <a:tcPr/>
                </a:tc>
                <a:tc>
                  <a:txBody>
                    <a:bodyPr/>
                    <a:lstStyle/>
                    <a:p>
                      <a:r>
                        <a:rPr kumimoji="0" lang="en-US" sz="1400" b="0" i="0" kern="1200" smtClean="0">
                          <a:solidFill>
                            <a:schemeClr val="dk1"/>
                          </a:solidFill>
                          <a:effectLst/>
                          <a:latin typeface="+mn-lt"/>
                          <a:ea typeface="+mn-ea"/>
                          <a:cs typeface="+mn-cs"/>
                        </a:rPr>
                        <a:t>The user should be able to select the History option to learn about a particular era or civilization.</a:t>
                      </a:r>
                      <a:endParaRPr lang="en-US" sz="1400" b="0" dirty="0"/>
                    </a:p>
                  </a:txBody>
                  <a:tcPr/>
                </a:tc>
              </a:tr>
              <a:tr h="567305">
                <a:tc>
                  <a:txBody>
                    <a:bodyPr/>
                    <a:lstStyle/>
                    <a:p>
                      <a:r>
                        <a:rPr kumimoji="0" lang="en-US" sz="1400" b="1" i="0" kern="1200" dirty="0" err="1" smtClean="0">
                          <a:solidFill>
                            <a:schemeClr val="dk1"/>
                          </a:solidFill>
                          <a:effectLst/>
                          <a:latin typeface="+mn-lt"/>
                          <a:ea typeface="+mn-ea"/>
                          <a:cs typeface="+mn-cs"/>
                        </a:rPr>
                        <a:t>S</a:t>
                      </a:r>
                      <a:r>
                        <a:rPr kumimoji="0" lang="en-US" sz="1400" b="0" i="0" kern="1200" dirty="0" err="1" smtClean="0">
                          <a:solidFill>
                            <a:schemeClr val="dk1"/>
                          </a:solidFill>
                          <a:effectLst/>
                          <a:latin typeface="+mn-lt"/>
                          <a:ea typeface="+mn-ea"/>
                          <a:cs typeface="+mn-cs"/>
                        </a:rPr>
                        <a:t>et_GameParameters_SinglePlayer</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set the game parameters such as population </a:t>
                      </a:r>
                      <a:r>
                        <a:rPr kumimoji="0" lang="en-US" sz="1400" b="0" i="0" kern="1200" dirty="0" err="1" smtClean="0">
                          <a:solidFill>
                            <a:schemeClr val="dk1"/>
                          </a:solidFill>
                          <a:effectLst/>
                          <a:latin typeface="+mn-lt"/>
                          <a:ea typeface="+mn-ea"/>
                          <a:cs typeface="+mn-cs"/>
                        </a:rPr>
                        <a:t>size,difficulty</a:t>
                      </a:r>
                      <a:r>
                        <a:rPr kumimoji="0" lang="en-US" sz="1400" b="0" i="0" kern="1200" dirty="0" smtClean="0">
                          <a:solidFill>
                            <a:schemeClr val="dk1"/>
                          </a:solidFill>
                          <a:effectLst/>
                          <a:latin typeface="+mn-lt"/>
                          <a:ea typeface="+mn-ea"/>
                          <a:cs typeface="+mn-cs"/>
                        </a:rPr>
                        <a:t> </a:t>
                      </a:r>
                      <a:r>
                        <a:rPr kumimoji="0" lang="en-US" sz="1400" b="0" i="0" kern="1200" dirty="0" err="1" smtClean="0">
                          <a:solidFill>
                            <a:schemeClr val="dk1"/>
                          </a:solidFill>
                          <a:effectLst/>
                          <a:latin typeface="+mn-lt"/>
                          <a:ea typeface="+mn-ea"/>
                          <a:cs typeface="+mn-cs"/>
                        </a:rPr>
                        <a:t>level,map</a:t>
                      </a:r>
                      <a:r>
                        <a:rPr kumimoji="0" lang="en-US" sz="1400" b="0" i="0" kern="1200" dirty="0" smtClean="0">
                          <a:solidFill>
                            <a:schemeClr val="dk1"/>
                          </a:solidFill>
                          <a:effectLst/>
                          <a:latin typeface="+mn-lt"/>
                          <a:ea typeface="+mn-ea"/>
                          <a:cs typeface="+mn-cs"/>
                        </a:rPr>
                        <a:t> </a:t>
                      </a:r>
                      <a:r>
                        <a:rPr kumimoji="0" lang="en-US" sz="1400" b="0" i="0" kern="1200" dirty="0" err="1" smtClean="0">
                          <a:solidFill>
                            <a:schemeClr val="dk1"/>
                          </a:solidFill>
                          <a:effectLst/>
                          <a:latin typeface="+mn-lt"/>
                          <a:ea typeface="+mn-ea"/>
                          <a:cs typeface="+mn-cs"/>
                        </a:rPr>
                        <a:t>style,civilization,location</a:t>
                      </a:r>
                      <a:endParaRPr lang="en-US" sz="1400" b="0" dirty="0"/>
                    </a:p>
                  </a:txBody>
                  <a:tcPr/>
                </a:tc>
              </a:tr>
            </a:tbl>
          </a:graphicData>
        </a:graphic>
      </p:graphicFrame>
      <p:sp>
        <p:nvSpPr>
          <p:cNvPr id="3" name="Title 2"/>
          <p:cNvSpPr>
            <a:spLocks noGrp="1"/>
          </p:cNvSpPr>
          <p:nvPr>
            <p:ph type="title"/>
          </p:nvPr>
        </p:nvSpPr>
        <p:spPr>
          <a:xfrm>
            <a:off x="457200" y="304800"/>
            <a:ext cx="8229600" cy="609600"/>
          </a:xfrm>
        </p:spPr>
        <p:txBody>
          <a:bodyPr>
            <a:normAutofit/>
          </a:bodyPr>
          <a:lstStyle/>
          <a:p>
            <a:r>
              <a:rPr lang="en-US" sz="3200" dirty="0" smtClean="0"/>
              <a:t>Test Conditions : Game Login and Configuration</a:t>
            </a:r>
            <a:endParaRPr lang="en-US" sz="3200" dirty="0"/>
          </a:p>
        </p:txBody>
      </p:sp>
    </p:spTree>
    <p:extLst>
      <p:ext uri="{BB962C8B-B14F-4D97-AF65-F5344CB8AC3E}">
        <p14:creationId xmlns:p14="http://schemas.microsoft.com/office/powerpoint/2010/main" val="9803401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144761823"/>
              </p:ext>
            </p:extLst>
          </p:nvPr>
        </p:nvGraphicFramePr>
        <p:xfrm>
          <a:off x="457200" y="2514600"/>
          <a:ext cx="8229600" cy="2121988"/>
        </p:xfrm>
        <a:graphic>
          <a:graphicData uri="http://schemas.openxmlformats.org/drawingml/2006/table">
            <a:tbl>
              <a:tblPr firstRow="1" bandRow="1">
                <a:tableStyleId>{5C22544A-7EE6-4342-B048-85BDC9FD1C3A}</a:tableStyleId>
              </a:tblPr>
              <a:tblGrid>
                <a:gridCol w="4114800"/>
                <a:gridCol w="4114800"/>
              </a:tblGrid>
              <a:tr h="4361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1" dirty="0" smtClean="0"/>
                        <a:t>Test </a:t>
                      </a:r>
                      <a:r>
                        <a:rPr lang="en-US" sz="1800" b="1" baseline="0" dirty="0" smtClean="0"/>
                        <a:t> Name</a:t>
                      </a:r>
                      <a:endParaRPr lang="en-US" sz="1800" b="1"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1" dirty="0" smtClean="0"/>
                        <a:t>Description</a:t>
                      </a:r>
                    </a:p>
                  </a:txBody>
                  <a:tcPr/>
                </a:tc>
              </a:tr>
              <a:tr h="436154">
                <a:tc>
                  <a:txBody>
                    <a:bodyPr/>
                    <a:lstStyle/>
                    <a:p>
                      <a:r>
                        <a:rPr kumimoji="0" lang="en-US" sz="1400" b="0" i="0" kern="1200" dirty="0" err="1" smtClean="0">
                          <a:solidFill>
                            <a:schemeClr val="dk1"/>
                          </a:solidFill>
                          <a:effectLst/>
                          <a:latin typeface="+mn-lt"/>
                          <a:ea typeface="+mn-ea"/>
                          <a:cs typeface="+mn-cs"/>
                        </a:rPr>
                        <a:t>Start_Game</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start a new game.</a:t>
                      </a:r>
                      <a:endParaRPr lang="en-US" sz="1400" b="0" dirty="0"/>
                    </a:p>
                  </a:txBody>
                  <a:tcPr/>
                </a:tc>
              </a:tr>
              <a:tr h="436154">
                <a:tc>
                  <a:txBody>
                    <a:bodyPr/>
                    <a:lstStyle/>
                    <a:p>
                      <a:r>
                        <a:rPr kumimoji="0" lang="en-US" sz="1400" b="0" i="0" kern="1200" dirty="0" err="1" smtClean="0">
                          <a:solidFill>
                            <a:schemeClr val="dk1"/>
                          </a:solidFill>
                          <a:effectLst/>
                          <a:latin typeface="+mn-lt"/>
                          <a:ea typeface="+mn-ea"/>
                          <a:cs typeface="+mn-cs"/>
                        </a:rPr>
                        <a:t>Guide_movement</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guide the movement of </a:t>
                      </a:r>
                      <a:r>
                        <a:rPr kumimoji="0" lang="en-US" sz="1400" b="0" i="0" kern="1200" dirty="0" err="1" smtClean="0">
                          <a:solidFill>
                            <a:schemeClr val="dk1"/>
                          </a:solidFill>
                          <a:effectLst/>
                          <a:latin typeface="+mn-lt"/>
                          <a:ea typeface="+mn-ea"/>
                          <a:cs typeface="+mn-cs"/>
                        </a:rPr>
                        <a:t>villagers,scout</a:t>
                      </a:r>
                      <a:r>
                        <a:rPr kumimoji="0" lang="en-US" sz="1400" b="0" i="0" kern="1200" dirty="0" smtClean="0">
                          <a:solidFill>
                            <a:schemeClr val="dk1"/>
                          </a:solidFill>
                          <a:effectLst/>
                          <a:latin typeface="+mn-lt"/>
                          <a:ea typeface="+mn-ea"/>
                          <a:cs typeface="+mn-cs"/>
                        </a:rPr>
                        <a:t> cavalry and sheep.</a:t>
                      </a:r>
                      <a:endParaRPr lang="en-US" sz="1400" b="0" dirty="0"/>
                    </a:p>
                  </a:txBody>
                  <a:tcPr/>
                </a:tc>
              </a:tr>
              <a:tr h="436154">
                <a:tc>
                  <a:txBody>
                    <a:bodyPr/>
                    <a:lstStyle/>
                    <a:p>
                      <a:r>
                        <a:rPr lang="en-US" sz="1400" b="0" dirty="0" err="1" smtClean="0"/>
                        <a:t>Build_Units</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build lumber </a:t>
                      </a:r>
                      <a:r>
                        <a:rPr kumimoji="0" lang="en-US" sz="1400" b="0" i="0" kern="1200" dirty="0" err="1" smtClean="0">
                          <a:solidFill>
                            <a:schemeClr val="dk1"/>
                          </a:solidFill>
                          <a:effectLst/>
                          <a:latin typeface="+mn-lt"/>
                          <a:ea typeface="+mn-ea"/>
                          <a:cs typeface="+mn-cs"/>
                        </a:rPr>
                        <a:t>centre</a:t>
                      </a:r>
                      <a:r>
                        <a:rPr kumimoji="0" lang="en-US" sz="1400" b="0" i="0" kern="1200" dirty="0" smtClean="0">
                          <a:solidFill>
                            <a:schemeClr val="dk1"/>
                          </a:solidFill>
                          <a:effectLst/>
                          <a:latin typeface="+mn-lt"/>
                          <a:ea typeface="+mn-ea"/>
                          <a:cs typeface="+mn-cs"/>
                        </a:rPr>
                        <a:t>, houses, farms, mills, docks, castles, archery units, stone</a:t>
                      </a:r>
                      <a:r>
                        <a:rPr kumimoji="0" lang="en-US" sz="1400" b="0" i="0" kern="1200" baseline="0" dirty="0" smtClean="0">
                          <a:solidFill>
                            <a:schemeClr val="dk1"/>
                          </a:solidFill>
                          <a:effectLst/>
                          <a:latin typeface="+mn-lt"/>
                          <a:ea typeface="+mn-ea"/>
                          <a:cs typeface="+mn-cs"/>
                        </a:rPr>
                        <a:t> and gold mining units.</a:t>
                      </a:r>
                      <a:endParaRPr lang="en-US" sz="1400" b="0" dirty="0"/>
                    </a:p>
                  </a:txBody>
                  <a:tcPr/>
                </a:tc>
              </a:tr>
            </a:tbl>
          </a:graphicData>
        </a:graphic>
      </p:graphicFrame>
      <p:sp>
        <p:nvSpPr>
          <p:cNvPr id="3" name="Title 2"/>
          <p:cNvSpPr>
            <a:spLocks noGrp="1"/>
          </p:cNvSpPr>
          <p:nvPr>
            <p:ph type="title"/>
          </p:nvPr>
        </p:nvSpPr>
        <p:spPr>
          <a:xfrm>
            <a:off x="457200" y="152400"/>
            <a:ext cx="8229600" cy="685800"/>
          </a:xfrm>
        </p:spPr>
        <p:txBody>
          <a:bodyPr>
            <a:normAutofit/>
          </a:bodyPr>
          <a:lstStyle/>
          <a:p>
            <a:r>
              <a:rPr lang="en-US" sz="3200" dirty="0"/>
              <a:t>Test Conditions : Game </a:t>
            </a:r>
            <a:r>
              <a:rPr lang="en-US" sz="3200" dirty="0" smtClean="0"/>
              <a:t>Start and Build Units</a:t>
            </a:r>
            <a:endParaRPr lang="en-US" sz="3200" dirty="0"/>
          </a:p>
        </p:txBody>
      </p:sp>
    </p:spTree>
    <p:extLst>
      <p:ext uri="{BB962C8B-B14F-4D97-AF65-F5344CB8AC3E}">
        <p14:creationId xmlns:p14="http://schemas.microsoft.com/office/powerpoint/2010/main" val="33970508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562391132"/>
              </p:ext>
            </p:extLst>
          </p:nvPr>
        </p:nvGraphicFramePr>
        <p:xfrm>
          <a:off x="381000" y="1752600"/>
          <a:ext cx="8382000" cy="3241040"/>
        </p:xfrm>
        <a:graphic>
          <a:graphicData uri="http://schemas.openxmlformats.org/drawingml/2006/table">
            <a:tbl>
              <a:tblPr firstRow="1" bandRow="1">
                <a:tableStyleId>{5C22544A-7EE6-4342-B048-85BDC9FD1C3A}</a:tableStyleId>
              </a:tblPr>
              <a:tblGrid>
                <a:gridCol w="4191000"/>
                <a:gridCol w="4191000"/>
              </a:tblGrid>
              <a:tr h="370840">
                <a:tc>
                  <a:txBody>
                    <a:bodyPr/>
                    <a:lstStyle/>
                    <a:p>
                      <a:r>
                        <a:rPr lang="en-US" sz="1800" b="1" dirty="0" smtClean="0"/>
                        <a:t>Test</a:t>
                      </a:r>
                      <a:r>
                        <a:rPr lang="en-US" sz="1800" b="1" baseline="0" dirty="0" smtClean="0"/>
                        <a:t> Name</a:t>
                      </a:r>
                      <a:endParaRPr lang="en-US" sz="1800" b="1" dirty="0"/>
                    </a:p>
                  </a:txBody>
                  <a:tcPr/>
                </a:tc>
                <a:tc>
                  <a:txBody>
                    <a:bodyPr/>
                    <a:lstStyle/>
                    <a:p>
                      <a:r>
                        <a:rPr lang="en-US" sz="1800" b="1" dirty="0" err="1" smtClean="0"/>
                        <a:t>Descripttion</a:t>
                      </a:r>
                      <a:endParaRPr lang="en-US" sz="1800" b="1" dirty="0"/>
                    </a:p>
                  </a:txBody>
                  <a:tcPr/>
                </a:tc>
              </a:tr>
              <a:tr h="370840">
                <a:tc>
                  <a:txBody>
                    <a:bodyPr/>
                    <a:lstStyle/>
                    <a:p>
                      <a:r>
                        <a:rPr kumimoji="0" lang="en-US" sz="1400" b="0" i="0" kern="1200" dirty="0" err="1" smtClean="0">
                          <a:solidFill>
                            <a:schemeClr val="dk1"/>
                          </a:solidFill>
                          <a:effectLst/>
                          <a:latin typeface="+mn-lt"/>
                          <a:ea typeface="+mn-ea"/>
                          <a:cs typeface="+mn-cs"/>
                        </a:rPr>
                        <a:t>Issue_Alert</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system should issue an alert if an adversary enters the village/town</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Attack_Adversary</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attack the adversary </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Add_resources</a:t>
                      </a:r>
                      <a:r>
                        <a:rPr kumimoji="0" lang="en-US" sz="1400" b="0" i="0" kern="1200" dirty="0" smtClean="0">
                          <a:solidFill>
                            <a:schemeClr val="dk1"/>
                          </a:solidFill>
                          <a:effectLst/>
                          <a:latin typeface="+mn-lt"/>
                          <a:ea typeface="+mn-ea"/>
                          <a:cs typeface="+mn-cs"/>
                        </a:rPr>
                        <a:t>/units</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add new resources and units at any time</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Press_RingTownBell</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press “Ring the Town Bell” option to signal the villagers to seek shelter during battle</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Win_Conquest</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see the acquired resources from the adversary after winning the conquest</a:t>
                      </a:r>
                      <a:endParaRPr lang="en-US" sz="1400" b="0" dirty="0"/>
                    </a:p>
                  </a:txBody>
                  <a:tcPr/>
                </a:tc>
              </a:tr>
            </a:tbl>
          </a:graphicData>
        </a:graphic>
      </p:graphicFrame>
      <p:sp>
        <p:nvSpPr>
          <p:cNvPr id="3" name="Title 2"/>
          <p:cNvSpPr>
            <a:spLocks noGrp="1"/>
          </p:cNvSpPr>
          <p:nvPr>
            <p:ph type="title"/>
          </p:nvPr>
        </p:nvSpPr>
        <p:spPr>
          <a:xfrm>
            <a:off x="457200" y="152400"/>
            <a:ext cx="8229600" cy="609600"/>
          </a:xfrm>
        </p:spPr>
        <p:txBody>
          <a:bodyPr>
            <a:normAutofit/>
          </a:bodyPr>
          <a:lstStyle/>
          <a:p>
            <a:r>
              <a:rPr lang="en-US" sz="3200" dirty="0"/>
              <a:t>Test Conditions : </a:t>
            </a:r>
            <a:r>
              <a:rPr lang="en-US" sz="3200" dirty="0" smtClean="0"/>
              <a:t>Players Engage in Conquests</a:t>
            </a:r>
            <a:endParaRPr lang="en-US" sz="3200" dirty="0"/>
          </a:p>
        </p:txBody>
      </p:sp>
    </p:spTree>
    <p:extLst>
      <p:ext uri="{BB962C8B-B14F-4D97-AF65-F5344CB8AC3E}">
        <p14:creationId xmlns:p14="http://schemas.microsoft.com/office/powerpoint/2010/main" val="7958997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826491908"/>
              </p:ext>
            </p:extLst>
          </p:nvPr>
        </p:nvGraphicFramePr>
        <p:xfrm>
          <a:off x="457200" y="1524000"/>
          <a:ext cx="8229600" cy="3916680"/>
        </p:xfrm>
        <a:graphic>
          <a:graphicData uri="http://schemas.openxmlformats.org/drawingml/2006/table">
            <a:tbl>
              <a:tblPr firstRow="1" bandRow="1">
                <a:tableStyleId>{5C22544A-7EE6-4342-B048-85BDC9FD1C3A}</a:tableStyleId>
              </a:tblPr>
              <a:tblGrid>
                <a:gridCol w="4114800"/>
                <a:gridCol w="4114800"/>
              </a:tblGrid>
              <a:tr h="370840">
                <a:tc>
                  <a:txBody>
                    <a:bodyPr/>
                    <a:lstStyle/>
                    <a:p>
                      <a:r>
                        <a:rPr lang="en-US" sz="1800" b="1" dirty="0" smtClean="0"/>
                        <a:t>Test Name</a:t>
                      </a:r>
                      <a:endParaRPr lang="en-US" sz="1800" b="1" dirty="0"/>
                    </a:p>
                  </a:txBody>
                  <a:tcPr/>
                </a:tc>
                <a:tc>
                  <a:txBody>
                    <a:bodyPr/>
                    <a:lstStyle/>
                    <a:p>
                      <a:r>
                        <a:rPr lang="en-US" sz="1800" b="1" dirty="0" smtClean="0"/>
                        <a:t>Description</a:t>
                      </a:r>
                      <a:endParaRPr lang="en-US" sz="1800" b="1" dirty="0"/>
                    </a:p>
                  </a:txBody>
                  <a:tcPr/>
                </a:tc>
              </a:tr>
              <a:tr h="370840">
                <a:tc>
                  <a:txBody>
                    <a:bodyPr/>
                    <a:lstStyle/>
                    <a:p>
                      <a:r>
                        <a:rPr kumimoji="0" lang="en-US" sz="1400" b="0" i="0" kern="1200" dirty="0" err="1" smtClean="0">
                          <a:solidFill>
                            <a:schemeClr val="dk1"/>
                          </a:solidFill>
                          <a:effectLst/>
                          <a:latin typeface="+mn-lt"/>
                          <a:ea typeface="+mn-ea"/>
                          <a:cs typeface="+mn-cs"/>
                        </a:rPr>
                        <a:t>Select_NextCivilization</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advance to the next civilization by selecting the next round provided they have sufficient resources</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Display_Leaderboard</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view the Leaderboard</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Trade_resources</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trade goods with other players </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Resume_savedGame</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resume a previously saved game</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Pause_Game</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pause an already started game</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Auto_Save_SinglePlayer</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see an auto saved game after they have closed the game</a:t>
                      </a:r>
                      <a:endParaRPr lang="en-US" sz="1400" b="0" dirty="0"/>
                    </a:p>
                  </a:txBody>
                  <a:tcPr/>
                </a:tc>
              </a:tr>
              <a:tr h="370840">
                <a:tc>
                  <a:txBody>
                    <a:bodyPr/>
                    <a:lstStyle/>
                    <a:p>
                      <a:r>
                        <a:rPr kumimoji="0" lang="en-US" sz="1400" b="0" i="0" kern="1200" dirty="0" err="1" smtClean="0">
                          <a:solidFill>
                            <a:schemeClr val="dk1"/>
                          </a:solidFill>
                          <a:effectLst/>
                          <a:latin typeface="+mn-lt"/>
                          <a:ea typeface="+mn-ea"/>
                          <a:cs typeface="+mn-cs"/>
                        </a:rPr>
                        <a:t>Browse_Map</a:t>
                      </a:r>
                      <a:endParaRPr lang="en-US" sz="1400" b="0" dirty="0"/>
                    </a:p>
                  </a:txBody>
                  <a:tcPr/>
                </a:tc>
                <a:tc>
                  <a:txBody>
                    <a:bodyPr/>
                    <a:lstStyle/>
                    <a:p>
                      <a:r>
                        <a:rPr kumimoji="0" lang="en-US" sz="1400" b="0" i="0" kern="1200" dirty="0" smtClean="0">
                          <a:solidFill>
                            <a:schemeClr val="dk1"/>
                          </a:solidFill>
                          <a:effectLst/>
                          <a:latin typeface="+mn-lt"/>
                          <a:ea typeface="+mn-ea"/>
                          <a:cs typeface="+mn-cs"/>
                        </a:rPr>
                        <a:t>The user should be able to browse through the map</a:t>
                      </a:r>
                      <a:endParaRPr lang="en-US" sz="1400" b="0" dirty="0"/>
                    </a:p>
                  </a:txBody>
                  <a:tcPr/>
                </a:tc>
              </a:tr>
            </a:tbl>
          </a:graphicData>
        </a:graphic>
      </p:graphicFrame>
      <p:sp>
        <p:nvSpPr>
          <p:cNvPr id="3" name="Title 2"/>
          <p:cNvSpPr>
            <a:spLocks noGrp="1"/>
          </p:cNvSpPr>
          <p:nvPr>
            <p:ph type="title"/>
          </p:nvPr>
        </p:nvSpPr>
        <p:spPr>
          <a:xfrm>
            <a:off x="457200" y="152400"/>
            <a:ext cx="8229600" cy="762000"/>
          </a:xfrm>
        </p:spPr>
        <p:txBody>
          <a:bodyPr>
            <a:normAutofit/>
          </a:bodyPr>
          <a:lstStyle/>
          <a:p>
            <a:r>
              <a:rPr lang="en-US" sz="3200" dirty="0"/>
              <a:t>Test Conditions : </a:t>
            </a:r>
            <a:r>
              <a:rPr lang="en-US" sz="3200" dirty="0" smtClean="0"/>
              <a:t>Others</a:t>
            </a:r>
            <a:endParaRPr lang="en-US" sz="3200" dirty="0"/>
          </a:p>
        </p:txBody>
      </p:sp>
    </p:spTree>
    <p:extLst>
      <p:ext uri="{BB962C8B-B14F-4D97-AF65-F5344CB8AC3E}">
        <p14:creationId xmlns:p14="http://schemas.microsoft.com/office/powerpoint/2010/main" val="403345672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1470448"/>
              </p:ext>
            </p:extLst>
          </p:nvPr>
        </p:nvGraphicFramePr>
        <p:xfrm>
          <a:off x="685800" y="1600200"/>
          <a:ext cx="7848600" cy="4648200"/>
        </p:xfrm>
        <a:graphic>
          <a:graphicData uri="http://schemas.openxmlformats.org/drawingml/2006/table">
            <a:tbl>
              <a:tblPr firstRow="1" firstCol="1" bandRow="1">
                <a:tableStyleId>{5C22544A-7EE6-4342-B048-85BDC9FD1C3A}</a:tableStyleId>
              </a:tblPr>
              <a:tblGrid>
                <a:gridCol w="1729352"/>
                <a:gridCol w="1330271"/>
                <a:gridCol w="1197244"/>
                <a:gridCol w="1046480"/>
                <a:gridCol w="1214982"/>
                <a:gridCol w="1330271"/>
              </a:tblGrid>
              <a:tr h="619760">
                <a:tc>
                  <a:txBody>
                    <a:bodyPr/>
                    <a:lstStyle/>
                    <a:p>
                      <a:pPr marL="0" marR="0" algn="just">
                        <a:spcBef>
                          <a:spcPts val="1200"/>
                        </a:spcBef>
                        <a:spcAft>
                          <a:spcPts val="0"/>
                        </a:spcAft>
                      </a:pPr>
                      <a:r>
                        <a:rPr lang="en-US" sz="1400" dirty="0">
                          <a:effectLst/>
                        </a:rPr>
                        <a:t>Test Level</a:t>
                      </a:r>
                      <a:endParaRPr lang="en-US" sz="1400" dirty="0">
                        <a:effectLst/>
                        <a:latin typeface="Times New Roman"/>
                        <a:ea typeface="Calibri"/>
                      </a:endParaRPr>
                    </a:p>
                  </a:txBody>
                  <a:tcPr marL="68580" marR="68580" marT="0" marB="0"/>
                </a:tc>
                <a:tc>
                  <a:txBody>
                    <a:bodyPr/>
                    <a:lstStyle/>
                    <a:p>
                      <a:pPr marL="0" marR="0" algn="just">
                        <a:spcBef>
                          <a:spcPts val="1200"/>
                        </a:spcBef>
                        <a:spcAft>
                          <a:spcPts val="0"/>
                        </a:spcAft>
                      </a:pPr>
                      <a:r>
                        <a:rPr lang="en-US" sz="1800" dirty="0">
                          <a:effectLst/>
                        </a:rPr>
                        <a:t>Start Time</a:t>
                      </a:r>
                      <a:endParaRPr lang="en-US" sz="1800" dirty="0">
                        <a:effectLst/>
                        <a:latin typeface="Times New Roman"/>
                        <a:ea typeface="Calibri"/>
                      </a:endParaRPr>
                    </a:p>
                  </a:txBody>
                  <a:tcPr marL="68580" marR="68580" marT="0" marB="0"/>
                </a:tc>
                <a:tc>
                  <a:txBody>
                    <a:bodyPr/>
                    <a:lstStyle/>
                    <a:p>
                      <a:pPr marL="0" marR="0" algn="just">
                        <a:spcBef>
                          <a:spcPts val="1200"/>
                        </a:spcBef>
                        <a:spcAft>
                          <a:spcPts val="0"/>
                        </a:spcAft>
                      </a:pPr>
                      <a:r>
                        <a:rPr lang="en-US" sz="1800" dirty="0">
                          <a:effectLst/>
                        </a:rPr>
                        <a:t>Duration</a:t>
                      </a:r>
                      <a:endParaRPr lang="en-US" sz="1800" dirty="0">
                        <a:effectLst/>
                        <a:latin typeface="Times New Roman"/>
                        <a:ea typeface="Calibri"/>
                      </a:endParaRPr>
                    </a:p>
                  </a:txBody>
                  <a:tcPr marL="68580" marR="68580" marT="0" marB="0"/>
                </a:tc>
                <a:tc>
                  <a:txBody>
                    <a:bodyPr/>
                    <a:lstStyle/>
                    <a:p>
                      <a:pPr marL="0" marR="0" algn="just">
                        <a:spcBef>
                          <a:spcPts val="1200"/>
                        </a:spcBef>
                        <a:spcAft>
                          <a:spcPts val="0"/>
                        </a:spcAft>
                      </a:pPr>
                      <a:r>
                        <a:rPr lang="en-US" sz="1600" dirty="0">
                          <a:effectLst/>
                        </a:rPr>
                        <a:t>External Party</a:t>
                      </a:r>
                      <a:endParaRPr lang="en-US" sz="1600" dirty="0">
                        <a:effectLst/>
                        <a:latin typeface="Times New Roman"/>
                        <a:ea typeface="Calibri"/>
                      </a:endParaRPr>
                    </a:p>
                  </a:txBody>
                  <a:tcPr marL="68580" marR="68580" marT="0" marB="0"/>
                </a:tc>
                <a:tc>
                  <a:txBody>
                    <a:bodyPr/>
                    <a:lstStyle/>
                    <a:p>
                      <a:pPr marL="0" marR="0" algn="just">
                        <a:spcBef>
                          <a:spcPts val="1200"/>
                        </a:spcBef>
                        <a:spcAft>
                          <a:spcPts val="0"/>
                        </a:spcAft>
                      </a:pPr>
                      <a:r>
                        <a:rPr lang="en-US" sz="1600" dirty="0">
                          <a:effectLst/>
                        </a:rPr>
                        <a:t>Project Team</a:t>
                      </a:r>
                      <a:endParaRPr lang="en-US" sz="1600" dirty="0">
                        <a:effectLst/>
                        <a:latin typeface="Times New Roman"/>
                        <a:ea typeface="Calibri"/>
                      </a:endParaRPr>
                    </a:p>
                  </a:txBody>
                  <a:tcPr marL="68580" marR="68580" marT="0" marB="0"/>
                </a:tc>
                <a:tc>
                  <a:txBody>
                    <a:bodyPr/>
                    <a:lstStyle/>
                    <a:p>
                      <a:pPr marL="0" marR="0" algn="just">
                        <a:spcBef>
                          <a:spcPts val="1200"/>
                        </a:spcBef>
                        <a:spcAft>
                          <a:spcPts val="0"/>
                        </a:spcAft>
                      </a:pPr>
                      <a:r>
                        <a:rPr lang="en-US" sz="1800" dirty="0">
                          <a:effectLst/>
                        </a:rPr>
                        <a:t>Business</a:t>
                      </a:r>
                      <a:endParaRPr lang="en-US" sz="1800" dirty="0">
                        <a:effectLst/>
                        <a:latin typeface="Times New Roman"/>
                        <a:ea typeface="Calibri"/>
                      </a:endParaRPr>
                    </a:p>
                  </a:txBody>
                  <a:tcPr marL="68580" marR="68580" marT="0" marB="0"/>
                </a:tc>
              </a:tr>
              <a:tr h="619760">
                <a:tc>
                  <a:txBody>
                    <a:bodyPr/>
                    <a:lstStyle/>
                    <a:p>
                      <a:pPr marL="0" marR="0" algn="just">
                        <a:spcBef>
                          <a:spcPts val="1200"/>
                        </a:spcBef>
                        <a:spcAft>
                          <a:spcPts val="0"/>
                        </a:spcAft>
                      </a:pPr>
                      <a:r>
                        <a:rPr lang="en-US" sz="1400">
                          <a:effectLst/>
                        </a:rPr>
                        <a:t>Unit Testing</a:t>
                      </a:r>
                      <a:endParaRPr lang="en-US" sz="1400">
                        <a:effectLst/>
                        <a:latin typeface="Times New Roman"/>
                        <a:ea typeface="Calibri"/>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3 weeks before each release.</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1 week.</a:t>
                      </a:r>
                      <a:endParaRPr lang="en-US" sz="140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Primary</a:t>
                      </a:r>
                      <a:endParaRPr lang="en-US" sz="140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r>
              <a:tr h="619760">
                <a:tc>
                  <a:txBody>
                    <a:bodyPr/>
                    <a:lstStyle/>
                    <a:p>
                      <a:pPr marL="0" marR="0" algn="just">
                        <a:spcBef>
                          <a:spcPts val="1200"/>
                        </a:spcBef>
                        <a:spcAft>
                          <a:spcPts val="0"/>
                        </a:spcAft>
                      </a:pPr>
                      <a:r>
                        <a:rPr lang="en-US" sz="1400">
                          <a:effectLst/>
                        </a:rPr>
                        <a:t>Integration Testing</a:t>
                      </a:r>
                      <a:endParaRPr lang="en-US" sz="1400">
                        <a:effectLst/>
                        <a:latin typeface="Times New Roman"/>
                        <a:ea typeface="Calibri"/>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2 weeks before each release.</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dirty="0" smtClean="0">
                          <a:effectLst/>
                          <a:latin typeface="+mn-lt"/>
                          <a:cs typeface="Arial" pitchFamily="34" charset="0"/>
                        </a:rPr>
                        <a:t>1</a:t>
                      </a:r>
                      <a:r>
                        <a:rPr lang="en-US" sz="1400" baseline="0" dirty="0" smtClean="0">
                          <a:effectLst/>
                          <a:latin typeface="+mn-lt"/>
                          <a:cs typeface="Arial" pitchFamily="34" charset="0"/>
                        </a:rPr>
                        <a:t> </a:t>
                      </a:r>
                      <a:r>
                        <a:rPr lang="en-US" sz="1400" dirty="0" smtClean="0">
                          <a:effectLst/>
                          <a:latin typeface="+mn-lt"/>
                          <a:cs typeface="Arial" pitchFamily="34" charset="0"/>
                        </a:rPr>
                        <a:t>week</a:t>
                      </a:r>
                      <a:r>
                        <a:rPr lang="en-US" sz="1400" dirty="0">
                          <a:effectLst/>
                          <a:latin typeface="+mn-lt"/>
                          <a:cs typeface="Arial" pitchFamily="34" charset="0"/>
                        </a:rPr>
                        <a:t>.</a:t>
                      </a:r>
                      <a:endParaRPr lang="en-US" sz="1400" dirty="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Primary</a:t>
                      </a:r>
                      <a:endParaRPr lang="en-US" sz="140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r>
              <a:tr h="619760">
                <a:tc>
                  <a:txBody>
                    <a:bodyPr/>
                    <a:lstStyle/>
                    <a:p>
                      <a:pPr marL="0" marR="0" algn="l">
                        <a:spcBef>
                          <a:spcPts val="1200"/>
                        </a:spcBef>
                        <a:spcAft>
                          <a:spcPts val="0"/>
                        </a:spcAft>
                      </a:pPr>
                      <a:r>
                        <a:rPr lang="en-US" sz="1400">
                          <a:effectLst/>
                        </a:rPr>
                        <a:t>User Acceptance Testing</a:t>
                      </a:r>
                      <a:endParaRPr lang="en-US" sz="1400">
                        <a:effectLst/>
                        <a:latin typeface="Times New Roman"/>
                        <a:ea typeface="Calibri"/>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1 week before each release.</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dirty="0">
                          <a:effectLst/>
                          <a:latin typeface="+mn-lt"/>
                          <a:cs typeface="Arial" pitchFamily="34" charset="0"/>
                        </a:rPr>
                        <a:t>1 week.</a:t>
                      </a:r>
                      <a:endParaRPr lang="en-US" sz="1400" dirty="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Secondary</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Primary</a:t>
                      </a:r>
                      <a:endParaRPr lang="en-US" sz="1400">
                        <a:effectLst/>
                        <a:latin typeface="+mn-lt"/>
                        <a:ea typeface="Calibri"/>
                        <a:cs typeface="Arial" pitchFamily="34" charset="0"/>
                      </a:endParaRPr>
                    </a:p>
                  </a:txBody>
                  <a:tcPr marL="68580" marR="68580" marT="0" marB="0"/>
                </a:tc>
              </a:tr>
              <a:tr h="1239520">
                <a:tc>
                  <a:txBody>
                    <a:bodyPr/>
                    <a:lstStyle/>
                    <a:p>
                      <a:pPr marL="0" marR="0" algn="l">
                        <a:spcBef>
                          <a:spcPts val="1200"/>
                        </a:spcBef>
                        <a:spcAft>
                          <a:spcPts val="0"/>
                        </a:spcAft>
                      </a:pPr>
                      <a:r>
                        <a:rPr lang="en-US" sz="1400">
                          <a:effectLst/>
                        </a:rPr>
                        <a:t>Security Testing</a:t>
                      </a:r>
                      <a:endParaRPr lang="en-US" sz="1400">
                        <a:effectLst/>
                        <a:latin typeface="Times New Roman"/>
                        <a:ea typeface="Calibri"/>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1 week before Global Availability (GA).</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dirty="0">
                          <a:effectLst/>
                          <a:latin typeface="+mn-lt"/>
                          <a:cs typeface="Arial" pitchFamily="34" charset="0"/>
                        </a:rPr>
                        <a:t>1 week.</a:t>
                      </a:r>
                      <a:endParaRPr lang="en-US" sz="1400" dirty="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Primary</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Secondary</a:t>
                      </a:r>
                      <a:endParaRPr lang="en-US" sz="140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a:effectLst/>
                          <a:latin typeface="+mn-lt"/>
                          <a:cs typeface="Arial" pitchFamily="34" charset="0"/>
                        </a:rPr>
                        <a:t> </a:t>
                      </a:r>
                      <a:endParaRPr lang="en-US" sz="1400">
                        <a:effectLst/>
                        <a:latin typeface="+mn-lt"/>
                        <a:ea typeface="Calibri"/>
                        <a:cs typeface="Arial" pitchFamily="34" charset="0"/>
                      </a:endParaRPr>
                    </a:p>
                  </a:txBody>
                  <a:tcPr marL="68580" marR="68580" marT="0" marB="0"/>
                </a:tc>
              </a:tr>
              <a:tr h="929640">
                <a:tc>
                  <a:txBody>
                    <a:bodyPr/>
                    <a:lstStyle/>
                    <a:p>
                      <a:pPr marL="0" marR="0" algn="l">
                        <a:spcBef>
                          <a:spcPts val="1200"/>
                        </a:spcBef>
                        <a:spcAft>
                          <a:spcPts val="0"/>
                        </a:spcAft>
                      </a:pPr>
                      <a:r>
                        <a:rPr lang="en-US" sz="1400">
                          <a:effectLst/>
                        </a:rPr>
                        <a:t>Product Verification Testing</a:t>
                      </a:r>
                      <a:endParaRPr lang="en-US" sz="1400">
                        <a:effectLst/>
                        <a:latin typeface="Times New Roman"/>
                        <a:ea typeface="Calibri"/>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1 week before each product release.</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1 week.</a:t>
                      </a:r>
                      <a:endParaRPr lang="en-US" sz="1400">
                        <a:effectLst/>
                        <a:latin typeface="+mn-lt"/>
                        <a:ea typeface="Calibri"/>
                        <a:cs typeface="Arial" pitchFamily="34" charset="0"/>
                      </a:endParaRPr>
                    </a:p>
                  </a:txBody>
                  <a:tcPr marL="68580" marR="68580" marT="0" marB="0"/>
                </a:tc>
                <a:tc>
                  <a:txBody>
                    <a:bodyPr/>
                    <a:lstStyle/>
                    <a:p>
                      <a:pPr marL="0" marR="0" algn="just">
                        <a:spcBef>
                          <a:spcPts val="1200"/>
                        </a:spcBef>
                        <a:spcAft>
                          <a:spcPts val="0"/>
                        </a:spcAft>
                      </a:pPr>
                      <a:r>
                        <a:rPr lang="en-US" sz="1400" dirty="0">
                          <a:effectLst/>
                          <a:latin typeface="+mn-lt"/>
                          <a:cs typeface="Arial" pitchFamily="34" charset="0"/>
                        </a:rPr>
                        <a:t> </a:t>
                      </a:r>
                      <a:endParaRPr lang="en-US" sz="1400" dirty="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a:effectLst/>
                          <a:latin typeface="+mn-lt"/>
                          <a:cs typeface="Arial" pitchFamily="34" charset="0"/>
                        </a:rPr>
                        <a:t>Secondary</a:t>
                      </a:r>
                      <a:endParaRPr lang="en-US" sz="1400">
                        <a:effectLst/>
                        <a:latin typeface="+mn-lt"/>
                        <a:ea typeface="Calibri"/>
                        <a:cs typeface="Arial" pitchFamily="34" charset="0"/>
                      </a:endParaRPr>
                    </a:p>
                  </a:txBody>
                  <a:tcPr marL="68580" marR="68580" marT="0" marB="0"/>
                </a:tc>
                <a:tc>
                  <a:txBody>
                    <a:bodyPr/>
                    <a:lstStyle/>
                    <a:p>
                      <a:pPr marL="0" marR="0" algn="l">
                        <a:spcBef>
                          <a:spcPts val="1200"/>
                        </a:spcBef>
                        <a:spcAft>
                          <a:spcPts val="0"/>
                        </a:spcAft>
                      </a:pPr>
                      <a:r>
                        <a:rPr lang="en-US" sz="1400" dirty="0">
                          <a:effectLst/>
                          <a:latin typeface="+mn-lt"/>
                          <a:cs typeface="Arial" pitchFamily="34" charset="0"/>
                        </a:rPr>
                        <a:t>Primary</a:t>
                      </a:r>
                      <a:endParaRPr lang="en-US" sz="1400" dirty="0">
                        <a:effectLst/>
                        <a:latin typeface="+mn-lt"/>
                        <a:ea typeface="Calibri"/>
                        <a:cs typeface="Arial" pitchFamily="34" charset="0"/>
                      </a:endParaRPr>
                    </a:p>
                  </a:txBody>
                  <a:tcPr marL="68580" marR="68580" marT="0" marB="0"/>
                </a:tc>
              </a:tr>
            </a:tbl>
          </a:graphicData>
        </a:graphic>
      </p:graphicFrame>
      <p:sp>
        <p:nvSpPr>
          <p:cNvPr id="3" name="Title 2"/>
          <p:cNvSpPr>
            <a:spLocks noGrp="1"/>
          </p:cNvSpPr>
          <p:nvPr>
            <p:ph type="title"/>
          </p:nvPr>
        </p:nvSpPr>
        <p:spPr/>
        <p:txBody>
          <a:bodyPr/>
          <a:lstStyle/>
          <a:p>
            <a:r>
              <a:rPr lang="en-US" dirty="0" smtClean="0"/>
              <a:t>Test Plan Summary</a:t>
            </a:r>
            <a:endParaRPr lang="en-US" dirty="0"/>
          </a:p>
        </p:txBody>
      </p:sp>
    </p:spTree>
    <p:extLst>
      <p:ext uri="{BB962C8B-B14F-4D97-AF65-F5344CB8AC3E}">
        <p14:creationId xmlns:p14="http://schemas.microsoft.com/office/powerpoint/2010/main" val="1939815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buFont typeface="Arial" pitchFamily="34" charset="0"/>
              <a:buChar char="•"/>
            </a:pPr>
            <a:r>
              <a:rPr lang="en-US" dirty="0"/>
              <a:t>When logging in, the system must allow the player to play in Single player (Play against Game AI) or Multi Player modes and this will allow the player to start a new game. In addition, the system must allow the player to resume a previously saved game. </a:t>
            </a:r>
            <a:endParaRPr lang="en-US" dirty="0" smtClean="0"/>
          </a:p>
          <a:p>
            <a:pPr>
              <a:buFont typeface="Arial" pitchFamily="34" charset="0"/>
              <a:buChar char="•"/>
            </a:pPr>
            <a:endParaRPr lang="en-US" dirty="0" smtClean="0"/>
          </a:p>
          <a:p>
            <a:pPr>
              <a:buFont typeface="Arial" pitchFamily="34" charset="0"/>
              <a:buChar char="•"/>
            </a:pPr>
            <a:r>
              <a:rPr lang="en-US" dirty="0"/>
              <a:t>The system must also allow the player to change gameplay settings by selecting the Options menu such as setting the keyboard keys, </a:t>
            </a:r>
            <a:r>
              <a:rPr lang="en-US" dirty="0" smtClean="0"/>
              <a:t>game </a:t>
            </a:r>
            <a:r>
              <a:rPr lang="en-US" dirty="0"/>
              <a:t>volume or the mouse sensitivity. </a:t>
            </a:r>
            <a:endParaRPr lang="en-US" dirty="0" smtClean="0"/>
          </a:p>
        </p:txBody>
      </p:sp>
      <p:sp>
        <p:nvSpPr>
          <p:cNvPr id="3" name="Title 2"/>
          <p:cNvSpPr>
            <a:spLocks noGrp="1"/>
          </p:cNvSpPr>
          <p:nvPr>
            <p:ph type="title"/>
          </p:nvPr>
        </p:nvSpPr>
        <p:spPr/>
        <p:txBody>
          <a:bodyPr>
            <a:normAutofit/>
          </a:bodyPr>
          <a:lstStyle/>
          <a:p>
            <a:pPr algn="ctr"/>
            <a:r>
              <a:rPr lang="en-US" sz="3200" b="1" dirty="0" smtClean="0"/>
              <a:t>Functional Requirements</a:t>
            </a:r>
            <a:r>
              <a:rPr lang="en-US" sz="3200" dirty="0" smtClean="0"/>
              <a:t/>
            </a:r>
            <a:br>
              <a:rPr lang="en-US" sz="3200" dirty="0" smtClean="0"/>
            </a:br>
            <a:r>
              <a:rPr lang="en-US" sz="3200" dirty="0" smtClean="0"/>
              <a:t>  Game Login and Configuration</a:t>
            </a:r>
            <a:endParaRPr lang="en-US" sz="3200" dirty="0"/>
          </a:p>
        </p:txBody>
      </p:sp>
    </p:spTree>
    <p:extLst>
      <p:ext uri="{BB962C8B-B14F-4D97-AF65-F5344CB8AC3E}">
        <p14:creationId xmlns:p14="http://schemas.microsoft.com/office/powerpoint/2010/main" val="5814176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system must allow the player to gain knowledge about a particular era or civilization by selecting the History </a:t>
            </a:r>
            <a:r>
              <a:rPr lang="en-US" dirty="0" smtClean="0"/>
              <a:t>option.</a:t>
            </a:r>
          </a:p>
          <a:p>
            <a:pPr marL="0" indent="0">
              <a:buNone/>
            </a:pPr>
            <a:endParaRPr lang="en-US" dirty="0"/>
          </a:p>
          <a:p>
            <a:r>
              <a:rPr lang="en-US" dirty="0"/>
              <a:t>The system must allow the player to gain </a:t>
            </a:r>
            <a:r>
              <a:rPr lang="en-US" dirty="0" smtClean="0"/>
              <a:t>information about </a:t>
            </a:r>
            <a:r>
              <a:rPr lang="en-US" dirty="0"/>
              <a:t>different aspects of the game such as "Marching and Fighting", "Feeding the Army", "Training the troops" and “Fighting Battles” by selecting the Learn to Play option</a:t>
            </a:r>
            <a:r>
              <a:rPr lang="en-US" dirty="0" smtClean="0"/>
              <a:t>.</a:t>
            </a:r>
          </a:p>
          <a:p>
            <a:endParaRPr lang="en-US" dirty="0"/>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Game Login and Configuration</a:t>
            </a:r>
          </a:p>
        </p:txBody>
      </p:sp>
    </p:spTree>
    <p:extLst>
      <p:ext uri="{BB962C8B-B14F-4D97-AF65-F5344CB8AC3E}">
        <p14:creationId xmlns:p14="http://schemas.microsoft.com/office/powerpoint/2010/main" val="32291855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system must allow the player to customize the game with options such as population, difficulty level (Easy, Moderate and Hard), map style, starting age, civilization (Britons, Mongols, Goths and Persians), resources (Gold, Food and Stone), record game, building materials and player skill level</a:t>
            </a:r>
            <a:r>
              <a:rPr lang="en-US" dirty="0" smtClean="0"/>
              <a:t>.</a:t>
            </a:r>
          </a:p>
          <a:p>
            <a:endParaRPr lang="en-US" dirty="0" smtClean="0"/>
          </a:p>
          <a:p>
            <a:r>
              <a:rPr lang="en-US" dirty="0"/>
              <a:t>Finally, the system must allow the player to pause the game at any moment and to resume immediately thereafter.</a:t>
            </a:r>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Game Login and Configuration</a:t>
            </a:r>
          </a:p>
        </p:txBody>
      </p:sp>
    </p:spTree>
    <p:extLst>
      <p:ext uri="{BB962C8B-B14F-4D97-AF65-F5344CB8AC3E}">
        <p14:creationId xmlns:p14="http://schemas.microsoft.com/office/powerpoint/2010/main" val="42820949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khil\Desktop\vlcsnap-2015-11-02-17h54m51s8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4968" y="381000"/>
            <a:ext cx="8534400" cy="609600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p:cNvSpPr>
            <a:spLocks noGrp="1"/>
          </p:cNvSpPr>
          <p:nvPr>
            <p:ph type="title"/>
          </p:nvPr>
        </p:nvSpPr>
        <p:spPr>
          <a:xfrm>
            <a:off x="294968" y="6286500"/>
            <a:ext cx="8229600" cy="381000"/>
          </a:xfrm>
        </p:spPr>
        <p:txBody>
          <a:bodyPr>
            <a:normAutofit/>
          </a:bodyPr>
          <a:lstStyle/>
          <a:p>
            <a:r>
              <a:rPr lang="en-US" sz="900" dirty="0"/>
              <a:t>Image source: https://www.youtube.com/watch?v=mMey4_d-itA&amp;list=PLEQWWx1EYwpqmXRFnWeBLh77n4tzujrs2&amp;index=1</a:t>
            </a:r>
          </a:p>
        </p:txBody>
      </p:sp>
    </p:spTree>
    <p:extLst>
      <p:ext uri="{BB962C8B-B14F-4D97-AF65-F5344CB8AC3E}">
        <p14:creationId xmlns:p14="http://schemas.microsoft.com/office/powerpoint/2010/main" val="31356661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200" b="1" dirty="0" smtClean="0"/>
              <a:t>Functional </a:t>
            </a:r>
            <a:r>
              <a:rPr lang="en-US" sz="3200" b="1" dirty="0"/>
              <a:t>Requirements</a:t>
            </a:r>
            <a:r>
              <a:rPr lang="en-US" sz="3200" dirty="0"/>
              <a:t/>
            </a:r>
            <a:br>
              <a:rPr lang="en-US" sz="3200" dirty="0"/>
            </a:br>
            <a:r>
              <a:rPr lang="en-US" sz="3200" dirty="0"/>
              <a:t>  </a:t>
            </a:r>
            <a:r>
              <a:rPr lang="en-US" sz="3200" dirty="0" smtClean="0"/>
              <a:t>Game Start</a:t>
            </a:r>
            <a:endParaRPr lang="en-US" sz="3200" dirty="0"/>
          </a:p>
        </p:txBody>
      </p:sp>
      <p:sp>
        <p:nvSpPr>
          <p:cNvPr id="3" name="Content Placeholder 2"/>
          <p:cNvSpPr>
            <a:spLocks noGrp="1"/>
          </p:cNvSpPr>
          <p:nvPr>
            <p:ph idx="1"/>
          </p:nvPr>
        </p:nvSpPr>
        <p:spPr/>
        <p:txBody>
          <a:bodyPr/>
          <a:lstStyle/>
          <a:p>
            <a:r>
              <a:rPr lang="en-US" dirty="0"/>
              <a:t>The system must allow the player to begin the game after setting all the parameters</a:t>
            </a:r>
            <a:r>
              <a:rPr lang="en-US" dirty="0" smtClean="0"/>
              <a:t>.</a:t>
            </a:r>
          </a:p>
          <a:p>
            <a:pPr marL="0" indent="0">
              <a:buNone/>
            </a:pPr>
            <a:endParaRPr lang="en-US" dirty="0" smtClean="0"/>
          </a:p>
          <a:p>
            <a:r>
              <a:rPr lang="en-US" dirty="0"/>
              <a:t>Once the game is started, the system must display a map for the player, along with the </a:t>
            </a:r>
            <a:r>
              <a:rPr lang="en-US" dirty="0" smtClean="0"/>
              <a:t>player’s current </a:t>
            </a:r>
            <a:r>
              <a:rPr lang="en-US" dirty="0"/>
              <a:t>score, timer and the name and number of all resources available. The system must </a:t>
            </a:r>
            <a:r>
              <a:rPr lang="en-US" dirty="0" smtClean="0"/>
              <a:t>display all </a:t>
            </a:r>
            <a:r>
              <a:rPr lang="en-US" dirty="0"/>
              <a:t>the villagers and scout cavalry available with the player at that time</a:t>
            </a:r>
            <a:r>
              <a:rPr lang="en-US" dirty="0" smtClean="0"/>
              <a:t>.</a:t>
            </a:r>
          </a:p>
          <a:p>
            <a:pPr marL="0" indent="0">
              <a:buNone/>
            </a:pPr>
            <a:endParaRPr lang="en-US" dirty="0"/>
          </a:p>
        </p:txBody>
      </p:sp>
    </p:spTree>
    <p:extLst>
      <p:ext uri="{BB962C8B-B14F-4D97-AF65-F5344CB8AC3E}">
        <p14:creationId xmlns:p14="http://schemas.microsoft.com/office/powerpoint/2010/main" val="35275286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The system must display the health of the villagers and the weapons owned by the scout </a:t>
            </a:r>
            <a:r>
              <a:rPr lang="en-US" dirty="0" smtClean="0"/>
              <a:t>cavalry, by </a:t>
            </a:r>
            <a:r>
              <a:rPr lang="en-US" dirty="0"/>
              <a:t>clicking on any of them. The system must allow the player to guide their movements</a:t>
            </a:r>
            <a:r>
              <a:rPr lang="en-US" dirty="0" smtClean="0"/>
              <a:t>.</a:t>
            </a:r>
          </a:p>
          <a:p>
            <a:r>
              <a:rPr lang="en-US" dirty="0"/>
              <a:t>The system must also display the player with a town center which acts as center for storing </a:t>
            </a:r>
            <a:r>
              <a:rPr lang="en-US" dirty="0" smtClean="0"/>
              <a:t>food and </a:t>
            </a:r>
            <a:r>
              <a:rPr lang="en-US" dirty="0"/>
              <a:t>researching technologies</a:t>
            </a:r>
            <a:r>
              <a:rPr lang="en-US" dirty="0" smtClean="0"/>
              <a:t>.</a:t>
            </a:r>
          </a:p>
          <a:p>
            <a:r>
              <a:rPr lang="en-US" dirty="0"/>
              <a:t>The system must allow the player to discover unexplored areas by moving the scout cavalry </a:t>
            </a:r>
            <a:r>
              <a:rPr lang="en-US" dirty="0" smtClean="0"/>
              <a:t>to different </a:t>
            </a:r>
            <a:r>
              <a:rPr lang="en-US" dirty="0"/>
              <a:t>places on the map.</a:t>
            </a:r>
          </a:p>
        </p:txBody>
      </p:sp>
      <p:sp>
        <p:nvSpPr>
          <p:cNvPr id="3" name="Title 2"/>
          <p:cNvSpPr>
            <a:spLocks noGrp="1"/>
          </p:cNvSpPr>
          <p:nvPr>
            <p:ph type="title"/>
          </p:nvPr>
        </p:nvSpPr>
        <p:spPr/>
        <p:txBody>
          <a:bodyPr>
            <a:normAutofit/>
          </a:bodyPr>
          <a:lstStyle/>
          <a:p>
            <a:pPr algn="ctr"/>
            <a:r>
              <a:rPr lang="en-US" sz="3200" b="1" dirty="0"/>
              <a:t>Functional Requirements</a:t>
            </a:r>
            <a:r>
              <a:rPr lang="en-US" sz="3200" dirty="0"/>
              <a:t/>
            </a:r>
            <a:br>
              <a:rPr lang="en-US" sz="3200" dirty="0"/>
            </a:br>
            <a:r>
              <a:rPr lang="en-US" sz="3200" dirty="0"/>
              <a:t>  Game Start</a:t>
            </a:r>
          </a:p>
        </p:txBody>
      </p:sp>
    </p:spTree>
    <p:extLst>
      <p:ext uri="{BB962C8B-B14F-4D97-AF65-F5344CB8AC3E}">
        <p14:creationId xmlns:p14="http://schemas.microsoft.com/office/powerpoint/2010/main" val="41402192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Akhil\Pictures\vlcsnap-2015-11-02-18h34m12s2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304800"/>
            <a:ext cx="8305800" cy="61722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53961" y="6464710"/>
            <a:ext cx="8458200" cy="215444"/>
          </a:xfrm>
          <a:prstGeom prst="rect">
            <a:avLst/>
          </a:prstGeom>
        </p:spPr>
        <p:txBody>
          <a:bodyPr wrap="square">
            <a:spAutoFit/>
          </a:bodyPr>
          <a:lstStyle/>
          <a:p>
            <a:r>
              <a:rPr lang="en-US" sz="800" dirty="0"/>
              <a:t>Image source: https://www.youtube.com/watch?v=mMey4_d-itA&amp;list=PLEQWWx1EYwpqmXRFnWeBLh77n4tzujrs2&amp;index=1</a:t>
            </a:r>
          </a:p>
        </p:txBody>
      </p:sp>
    </p:spTree>
    <p:extLst>
      <p:ext uri="{BB962C8B-B14F-4D97-AF65-F5344CB8AC3E}">
        <p14:creationId xmlns:p14="http://schemas.microsoft.com/office/powerpoint/2010/main" val="124445533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182</TotalTime>
  <Words>1561</Words>
  <Application>Microsoft Office PowerPoint</Application>
  <PresentationFormat>On-screen Show (4:3)</PresentationFormat>
  <Paragraphs>170</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Paper</vt:lpstr>
      <vt:lpstr>Rise of Civilizations</vt:lpstr>
      <vt:lpstr>Game Overview</vt:lpstr>
      <vt:lpstr>Functional Requirements   Game Login and Configuration</vt:lpstr>
      <vt:lpstr>Functional Requirements   Game Login and Configuration</vt:lpstr>
      <vt:lpstr>Functional Requirements   Game Login and Configuration</vt:lpstr>
      <vt:lpstr>Image source: https://www.youtube.com/watch?v=mMey4_d-itA&amp;list=PLEQWWx1EYwpqmXRFnWeBLh77n4tzujrs2&amp;index=1</vt:lpstr>
      <vt:lpstr>Functional Requirements   Game Start</vt:lpstr>
      <vt:lpstr>Functional Requirements   Game Start</vt:lpstr>
      <vt:lpstr>PowerPoint Presentation</vt:lpstr>
      <vt:lpstr>Functional Requirements   Players Build Units</vt:lpstr>
      <vt:lpstr>Functional Requirements   Players Build Units</vt:lpstr>
      <vt:lpstr>PowerPoint Presentation</vt:lpstr>
      <vt:lpstr>Functional Requirements   Players Engage in Conquest</vt:lpstr>
      <vt:lpstr>Functional Requirements   Players Engage in Conquest</vt:lpstr>
      <vt:lpstr>PowerPoint Presentation</vt:lpstr>
      <vt:lpstr>Functional Requirements   Players Engage in Trade</vt:lpstr>
      <vt:lpstr>Functional Requirements   End Game</vt:lpstr>
      <vt:lpstr>Use Case Diagram</vt:lpstr>
      <vt:lpstr>Non-Functional Requirements   Usability</vt:lpstr>
      <vt:lpstr>Non-Functional Requirements   Reliability</vt:lpstr>
      <vt:lpstr>Non-Functional Requirements   Speed and Latency</vt:lpstr>
      <vt:lpstr>Non-Functional Requirements   Supportability</vt:lpstr>
      <vt:lpstr>Test Conditions : Game Login and Configuration</vt:lpstr>
      <vt:lpstr>Test Conditions : Game Start and Build Units</vt:lpstr>
      <vt:lpstr>Test Conditions : Players Engage in Conquests</vt:lpstr>
      <vt:lpstr>Test Conditions : Others</vt:lpstr>
      <vt:lpstr>Test Plan 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Rise of Civilizations</dc:title>
  <dc:creator>Akhil</dc:creator>
  <cp:lastModifiedBy>Akhil</cp:lastModifiedBy>
  <cp:revision>166</cp:revision>
  <dcterms:created xsi:type="dcterms:W3CDTF">2015-11-02T22:50:50Z</dcterms:created>
  <dcterms:modified xsi:type="dcterms:W3CDTF">2015-11-03T05:53:41Z</dcterms:modified>
</cp:coreProperties>
</file>

<file path=docProps/thumbnail.jpeg>
</file>